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0" r:id="rId4"/>
    <p:sldId id="261" r:id="rId5"/>
    <p:sldId id="263" r:id="rId6"/>
    <p:sldId id="262" r:id="rId7"/>
    <p:sldId id="264" r:id="rId8"/>
    <p:sldId id="267" r:id="rId9"/>
    <p:sldId id="258" r:id="rId10"/>
    <p:sldId id="265" r:id="rId11"/>
    <p:sldId id="257" r:id="rId12"/>
    <p:sldId id="266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56"/>
  </p:normalViewPr>
  <p:slideViewPr>
    <p:cSldViewPr snapToGrid="0" snapToObjects="1">
      <p:cViewPr varScale="1">
        <p:scale>
          <a:sx n="113" d="100"/>
          <a:sy n="113" d="100"/>
        </p:scale>
        <p:origin x="5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572A94-7617-A444-93C8-1F457ECE0F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AE2ECEB-97AD-4348-A07F-59DE8D8C44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8EA2EF6-DDBF-B34A-8A2D-6BD3BFF03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D099-2F3C-1544-BEC6-5FA550E9663D}" type="datetimeFigureOut">
              <a:rPr lang="de-DE" smtClean="0"/>
              <a:t>30.03.21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9C4AD65-E3E5-EA46-AC77-25572D971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77344C-9EB2-E54A-884A-A70C7279F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1EFB8-5ADD-EB4E-A923-C61EABC567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0128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1D290F-0038-BE42-8B3F-37595DA25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FB9C18A-FE6A-C44C-A7A8-19403A50FD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78864B-3A59-7044-B95D-13546C419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D099-2F3C-1544-BEC6-5FA550E9663D}" type="datetimeFigureOut">
              <a:rPr lang="de-DE" smtClean="0"/>
              <a:t>30.03.21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70256D-18C6-DD4A-B532-5869B8AE8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44A518B-BE06-3E43-9FBD-CD003A7F3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1EFB8-5ADD-EB4E-A923-C61EABC567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4948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7B245B1-4F5E-3A4E-B3FA-9C214DBC55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9894C59-CAA0-CE45-952C-482816AC45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154242C-4191-E64D-878F-3EA260F8F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D099-2F3C-1544-BEC6-5FA550E9663D}" type="datetimeFigureOut">
              <a:rPr lang="de-DE" smtClean="0"/>
              <a:t>30.03.21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035241E-0776-874C-BF30-783339150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18AE38-7CAD-BA46-A956-A535ECE9D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1EFB8-5ADD-EB4E-A923-C61EABC567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9682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3E7F98-EDEC-2242-9D37-F3E8E48C7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CE429F8-7F05-A64E-AAF3-752043F272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CF1055C-026E-304F-913A-E8211C514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D099-2F3C-1544-BEC6-5FA550E9663D}" type="datetimeFigureOut">
              <a:rPr lang="de-DE" smtClean="0"/>
              <a:t>30.03.21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484FD9A-48B9-944F-AE4B-2990F2FDE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26AE0E6-3A7B-1C47-B7B3-943A9C72F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1EFB8-5ADD-EB4E-A923-C61EABC567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3775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4A19E4-CD8C-E242-B075-4778A2144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819863-7EB5-5B4E-99F3-A571835C1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8293D3-3F2D-8F40-9C3B-F29F9CF7D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D099-2F3C-1544-BEC6-5FA550E9663D}" type="datetimeFigureOut">
              <a:rPr lang="de-DE" smtClean="0"/>
              <a:t>30.03.21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CD9B42A-6E1A-0948-89DD-90378F454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88FC9F-6B00-654A-8559-BF99FFEC5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1EFB8-5ADD-EB4E-A923-C61EABC567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6576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980E82-C7B0-1B4A-9778-88C013B0C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35CD346-2CD7-C54D-862C-407934A7DF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29CDE9A-30CD-5C48-AB01-557AC3533A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51D931D-47F5-BA4C-8F7A-704D63657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D099-2F3C-1544-BEC6-5FA550E9663D}" type="datetimeFigureOut">
              <a:rPr lang="de-DE" smtClean="0"/>
              <a:t>30.03.21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00CA59E-FDC1-DB40-A3AC-0C0F675FC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FEA48F7-96BB-1748-B032-C6D1A5174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1EFB8-5ADD-EB4E-A923-C61EABC567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8072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F87A2A-1DA1-E241-816C-7C5E4F399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FA2FB64-91C8-7741-ACAC-D02F179C05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EE65410-6C2A-2F40-91DE-827DA84DBB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C1401FA-7A9D-3B41-A6F1-B27B3C76EB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19972CD-A918-954D-A00B-25B314527E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033973F-ED2F-AE45-AD5E-C10F5F46A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D099-2F3C-1544-BEC6-5FA550E9663D}" type="datetimeFigureOut">
              <a:rPr lang="de-DE" smtClean="0"/>
              <a:t>30.03.21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6C37594-419A-044C-8EA4-2372F2975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D8CD5A7-5276-FE42-A241-69C3FC05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1EFB8-5ADD-EB4E-A923-C61EABC567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3630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1C4601-58B0-2648-A4BA-157015AE0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C27BB01-A33B-B646-84B3-978B5C9A0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D099-2F3C-1544-BEC6-5FA550E9663D}" type="datetimeFigureOut">
              <a:rPr lang="de-DE" smtClean="0"/>
              <a:t>30.03.21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92FCFC8-643B-4042-890F-7DB2FFE9F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6742558-A864-7848-9B9C-5040DE7DC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1EFB8-5ADD-EB4E-A923-C61EABC567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8644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7E75719-70EC-F74F-9D99-AFA639482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D099-2F3C-1544-BEC6-5FA550E9663D}" type="datetimeFigureOut">
              <a:rPr lang="de-DE" smtClean="0"/>
              <a:t>30.03.21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3EFEB97-961D-9B48-98E3-8727063A5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E49C57A-9493-CF41-9363-67D254623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1EFB8-5ADD-EB4E-A923-C61EABC567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5212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87B81A-F18A-234D-848A-852345B0E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CBFC3C-A9C7-474B-9945-55FCE9EE31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8839336-F55F-E04A-BEDF-D233B9D5A5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031B658-BB08-3147-AA16-85CE2F1AB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D099-2F3C-1544-BEC6-5FA550E9663D}" type="datetimeFigureOut">
              <a:rPr lang="de-DE" smtClean="0"/>
              <a:t>30.03.21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0AEFD1B-CCD5-334A-B5A6-31810F902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82FA7E0-2767-5C4B-ADD5-1B7F41435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1EFB8-5ADD-EB4E-A923-C61EABC567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7028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AEEF78-56EC-4948-BFAC-4E9B48122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A2329B0-7CD6-E14C-82EA-1B1B937114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A1B9AD2-0192-DB4A-8AF0-BDA38D3E2E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E65CE0A-57E2-254D-941F-683450975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D099-2F3C-1544-BEC6-5FA550E9663D}" type="datetimeFigureOut">
              <a:rPr lang="de-DE" smtClean="0"/>
              <a:t>30.03.21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F7F4967-2363-864B-A533-6A550BE49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02C0A9B-DD5C-9A4C-83F5-1D05F3732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1EFB8-5ADD-EB4E-A923-C61EABC567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149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9D41D66-4EA7-AD4B-9845-107E02194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1ED968-B34F-D447-8436-B25793BE3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479B1B-9ECB-544A-A03B-094AF2648D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9D099-2F3C-1544-BEC6-5FA550E9663D}" type="datetimeFigureOut">
              <a:rPr lang="de-DE" smtClean="0"/>
              <a:t>30.03.21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35A794-654E-4144-86C8-E3F1AD762C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736BDC-A74D-E341-8F35-65400E10DF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1EFB8-5ADD-EB4E-A923-C61EABC567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0034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85CD7B-D44A-D04B-9748-46D1FDAC39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Theorie Block 4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7207766-7A9F-F74B-B4FB-0A533024384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/>
              <a:t>Ambisonics</a:t>
            </a:r>
            <a:r>
              <a:rPr lang="de-DE" dirty="0"/>
              <a:t>, Fragen --&gt; Antworten</a:t>
            </a:r>
          </a:p>
        </p:txBody>
      </p:sp>
    </p:spTree>
    <p:extLst>
      <p:ext uri="{BB962C8B-B14F-4D97-AF65-F5344CB8AC3E}">
        <p14:creationId xmlns:p14="http://schemas.microsoft.com/office/powerpoint/2010/main" val="2287218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18C1AC-60EB-0547-AB7C-036DB8A51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JUCE – was ist generiert, was nicht?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F2F314FD-F090-BE47-A94B-4809C4AA77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Generiert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1A0F824D-AA51-C04C-BB5F-9A8BB0E6CB6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Projektfiles</a:t>
            </a:r>
          </a:p>
          <a:p>
            <a:pPr lvl="1"/>
            <a:r>
              <a:rPr lang="de-DE" dirty="0"/>
              <a:t>.</a:t>
            </a:r>
            <a:r>
              <a:rPr lang="de-DE" dirty="0" err="1"/>
              <a:t>xcodeproj</a:t>
            </a:r>
            <a:endParaRPr lang="de-DE" dirty="0"/>
          </a:p>
          <a:p>
            <a:pPr lvl="1"/>
            <a:r>
              <a:rPr lang="de-DE" dirty="0"/>
              <a:t>.</a:t>
            </a:r>
            <a:r>
              <a:rPr lang="de-DE" dirty="0" err="1"/>
              <a:t>sln</a:t>
            </a:r>
            <a:r>
              <a:rPr lang="de-DE" dirty="0"/>
              <a:t> / .</a:t>
            </a:r>
            <a:r>
              <a:rPr lang="de-DE" dirty="0" err="1"/>
              <a:t>vcxproj</a:t>
            </a:r>
            <a:endParaRPr lang="de-DE" dirty="0"/>
          </a:p>
          <a:p>
            <a:r>
              <a:rPr lang="de-DE" dirty="0" err="1"/>
              <a:t>JuceHeader</a:t>
            </a:r>
            <a:endParaRPr lang="de-DE" dirty="0"/>
          </a:p>
          <a:p>
            <a:pPr lvl="1"/>
            <a:r>
              <a:rPr lang="de-DE" dirty="0"/>
              <a:t>Code</a:t>
            </a:r>
          </a:p>
          <a:p>
            <a:pPr lvl="1"/>
            <a:r>
              <a:rPr lang="de-DE" dirty="0"/>
              <a:t>Konstanten (z.B.</a:t>
            </a:r>
            <a:r>
              <a:rPr lang="de-CH" dirty="0" err="1"/>
              <a:t>JucePlugin_Name</a:t>
            </a:r>
            <a:r>
              <a:rPr lang="de-CH" dirty="0"/>
              <a:t>)</a:t>
            </a:r>
          </a:p>
          <a:p>
            <a:r>
              <a:rPr lang="de-CH" b="1" dirty="0">
                <a:solidFill>
                  <a:srgbClr val="FF0000"/>
                </a:solidFill>
              </a:rPr>
              <a:t>GUI </a:t>
            </a:r>
            <a:r>
              <a:rPr lang="de-CH" b="1" dirty="0" err="1">
                <a:solidFill>
                  <a:srgbClr val="FF0000"/>
                </a:solidFill>
              </a:rPr>
              <a:t>Component</a:t>
            </a:r>
            <a:r>
              <a:rPr lang="de-CH" b="1" dirty="0">
                <a:solidFill>
                  <a:srgbClr val="FF0000"/>
                </a:solidFill>
              </a:rPr>
              <a:t> </a:t>
            </a:r>
            <a:r>
              <a:rPr lang="de-CH" dirty="0"/>
              <a:t>(teilweise)</a:t>
            </a:r>
          </a:p>
          <a:p>
            <a:pPr lvl="1"/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6D66F906-AD11-AF46-9EBE-2BEABA2DC5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Nicht generiert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10421905-CAD6-2241-9C25-A31157D2AAE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dirty="0" err="1"/>
              <a:t>Sourcecode</a:t>
            </a:r>
            <a:r>
              <a:rPr lang="de-DE" dirty="0"/>
              <a:t> (Source)</a:t>
            </a:r>
          </a:p>
          <a:p>
            <a:pPr lvl="1"/>
            <a:r>
              <a:rPr lang="de-DE" dirty="0"/>
              <a:t>.h</a:t>
            </a:r>
          </a:p>
          <a:p>
            <a:pPr lvl="1"/>
            <a:r>
              <a:rPr lang="de-DE" dirty="0"/>
              <a:t>.</a:t>
            </a:r>
            <a:r>
              <a:rPr lang="de-DE" dirty="0" err="1"/>
              <a:t>cpp</a:t>
            </a:r>
            <a:endParaRPr lang="de-DE" dirty="0"/>
          </a:p>
          <a:p>
            <a:pPr lvl="1"/>
            <a:r>
              <a:rPr lang="de-DE" dirty="0"/>
              <a:t>Ausnahme: </a:t>
            </a:r>
            <a:r>
              <a:rPr lang="de-DE" b="1" dirty="0">
                <a:solidFill>
                  <a:srgbClr val="FF0000"/>
                </a:solidFill>
              </a:rPr>
              <a:t>GUI </a:t>
            </a:r>
            <a:r>
              <a:rPr lang="de-DE" b="1" dirty="0" err="1">
                <a:solidFill>
                  <a:srgbClr val="FF0000"/>
                </a:solidFill>
              </a:rPr>
              <a:t>Component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950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B47E87-62A9-804E-B485-0B019B893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ist </a:t>
            </a:r>
            <a:r>
              <a:rPr lang="de-DE" dirty="0" err="1"/>
              <a:t>Ambisonics</a:t>
            </a:r>
            <a:r>
              <a:rPr lang="de-DE" dirty="0"/>
              <a:t>?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9F147A44-FF94-7A43-81BB-4F15EEE271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3108" y="2544940"/>
            <a:ext cx="2880235" cy="2916238"/>
          </a:xfr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F9BB09B-00CF-FE40-A9B3-D6610C3DE6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6147" y="2544940"/>
            <a:ext cx="2880325" cy="2916239"/>
          </a:xfrm>
          <a:prstGeom prst="rect">
            <a:avLst/>
          </a:prstGeom>
        </p:spPr>
      </p:pic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35CFB9C2-8A5E-6843-919E-180B985FA385}"/>
              </a:ext>
            </a:extLst>
          </p:cNvPr>
          <p:cNvCxnSpPr>
            <a:cxnSpLocks/>
          </p:cNvCxnSpPr>
          <p:nvPr/>
        </p:nvCxnSpPr>
        <p:spPr>
          <a:xfrm>
            <a:off x="5248272" y="3384021"/>
            <a:ext cx="176787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A43B65CD-6613-CF48-9AC0-6F4AED6B1FF9}"/>
              </a:ext>
            </a:extLst>
          </p:cNvPr>
          <p:cNvCxnSpPr>
            <a:cxnSpLocks/>
          </p:cNvCxnSpPr>
          <p:nvPr/>
        </p:nvCxnSpPr>
        <p:spPr>
          <a:xfrm>
            <a:off x="5251676" y="3558999"/>
            <a:ext cx="176447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C7BDD29B-373C-D94D-9ADF-3ED7ADB7CADA}"/>
              </a:ext>
            </a:extLst>
          </p:cNvPr>
          <p:cNvCxnSpPr>
            <a:cxnSpLocks/>
          </p:cNvCxnSpPr>
          <p:nvPr/>
        </p:nvCxnSpPr>
        <p:spPr>
          <a:xfrm>
            <a:off x="5248272" y="3733977"/>
            <a:ext cx="176787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F007A407-8106-9744-BAF2-0C8353B4476F}"/>
              </a:ext>
            </a:extLst>
          </p:cNvPr>
          <p:cNvCxnSpPr>
            <a:cxnSpLocks/>
          </p:cNvCxnSpPr>
          <p:nvPr/>
        </p:nvCxnSpPr>
        <p:spPr>
          <a:xfrm>
            <a:off x="5248272" y="3900488"/>
            <a:ext cx="176787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ED41B4AF-BCBF-E746-A1D5-D1F719C080BC}"/>
              </a:ext>
            </a:extLst>
          </p:cNvPr>
          <p:cNvSpPr txBox="1"/>
          <p:nvPr/>
        </p:nvSpPr>
        <p:spPr>
          <a:xfrm>
            <a:off x="5069879" y="4013818"/>
            <a:ext cx="2099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/>
              <a:t>B-format</a:t>
            </a:r>
          </a:p>
        </p:txBody>
      </p:sp>
      <p:pic>
        <p:nvPicPr>
          <p:cNvPr id="15" name="Grafik 14" descr="Funkmikrofon">
            <a:extLst>
              <a:ext uri="{FF2B5EF4-FFF2-40B4-BE49-F238E27FC236}">
                <a16:creationId xmlns:a16="http://schemas.microsoft.com/office/drawing/2014/main" id="{22095CF3-1E84-C84B-A835-2F02595DF8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8200" y="4263849"/>
            <a:ext cx="914400" cy="914400"/>
          </a:xfrm>
          <a:prstGeom prst="rect">
            <a:avLst/>
          </a:prstGeom>
        </p:spPr>
      </p:pic>
      <p:pic>
        <p:nvPicPr>
          <p:cNvPr id="17" name="Grafik 16" descr="Stimme">
            <a:extLst>
              <a:ext uri="{FF2B5EF4-FFF2-40B4-BE49-F238E27FC236}">
                <a16:creationId xmlns:a16="http://schemas.microsoft.com/office/drawing/2014/main" id="{C36C313B-6F62-2B41-A0AE-3FB0713260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47718" y="2261129"/>
            <a:ext cx="914400" cy="914400"/>
          </a:xfrm>
          <a:prstGeom prst="rect">
            <a:avLst/>
          </a:prstGeom>
        </p:spPr>
      </p:pic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499FE59C-1299-EF4E-8927-F84C17A8D31F}"/>
              </a:ext>
            </a:extLst>
          </p:cNvPr>
          <p:cNvCxnSpPr>
            <a:cxnSpLocks/>
          </p:cNvCxnSpPr>
          <p:nvPr/>
        </p:nvCxnSpPr>
        <p:spPr>
          <a:xfrm>
            <a:off x="1815812" y="3014663"/>
            <a:ext cx="503506" cy="55597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549822D4-A0A0-344D-9914-3349650B1A04}"/>
              </a:ext>
            </a:extLst>
          </p:cNvPr>
          <p:cNvCxnSpPr>
            <a:cxnSpLocks/>
          </p:cNvCxnSpPr>
          <p:nvPr/>
        </p:nvCxnSpPr>
        <p:spPr>
          <a:xfrm flipV="1">
            <a:off x="1697841" y="4200085"/>
            <a:ext cx="621477" cy="45887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6BBE3B32-1D70-EF4D-9FBF-7CA85C0ADCEF}"/>
              </a:ext>
            </a:extLst>
          </p:cNvPr>
          <p:cNvSpPr txBox="1"/>
          <p:nvPr/>
        </p:nvSpPr>
        <p:spPr>
          <a:xfrm>
            <a:off x="2647369" y="1978675"/>
            <a:ext cx="2271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/>
              <a:t>Encoding</a:t>
            </a:r>
            <a:endParaRPr lang="de-DE" b="1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A67ECA79-8FB4-8047-A5EF-FF7D9C3C1B49}"/>
              </a:ext>
            </a:extLst>
          </p:cNvPr>
          <p:cNvSpPr txBox="1"/>
          <p:nvPr/>
        </p:nvSpPr>
        <p:spPr>
          <a:xfrm>
            <a:off x="7246724" y="2031560"/>
            <a:ext cx="2271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/>
              <a:t>Decoding</a:t>
            </a:r>
            <a:endParaRPr lang="de-DE" b="1" dirty="0"/>
          </a:p>
        </p:txBody>
      </p:sp>
      <p:pic>
        <p:nvPicPr>
          <p:cNvPr id="29" name="Grafik 28" descr="Volume">
            <a:extLst>
              <a:ext uri="{FF2B5EF4-FFF2-40B4-BE49-F238E27FC236}">
                <a16:creationId xmlns:a16="http://schemas.microsoft.com/office/drawing/2014/main" id="{0B903E78-CDEA-184E-A327-8C5BDCF1461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369890" y="2154438"/>
            <a:ext cx="781003" cy="781003"/>
          </a:xfrm>
          <a:prstGeom prst="rect">
            <a:avLst/>
          </a:prstGeom>
        </p:spPr>
      </p:pic>
      <p:pic>
        <p:nvPicPr>
          <p:cNvPr id="36" name="Grafik 35" descr="Volume">
            <a:extLst>
              <a:ext uri="{FF2B5EF4-FFF2-40B4-BE49-F238E27FC236}">
                <a16:creationId xmlns:a16="http://schemas.microsoft.com/office/drawing/2014/main" id="{1EC92EC8-4624-DD43-A606-901CC833809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369889" y="2896282"/>
            <a:ext cx="781003" cy="781003"/>
          </a:xfrm>
          <a:prstGeom prst="rect">
            <a:avLst/>
          </a:prstGeom>
        </p:spPr>
      </p:pic>
      <p:pic>
        <p:nvPicPr>
          <p:cNvPr id="37" name="Grafik 36" descr="Volume">
            <a:extLst>
              <a:ext uri="{FF2B5EF4-FFF2-40B4-BE49-F238E27FC236}">
                <a16:creationId xmlns:a16="http://schemas.microsoft.com/office/drawing/2014/main" id="{E5DEF68C-7099-1A4E-B9D5-F0E63CBF494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369888" y="3638126"/>
            <a:ext cx="781003" cy="781003"/>
          </a:xfrm>
          <a:prstGeom prst="rect">
            <a:avLst/>
          </a:prstGeom>
        </p:spPr>
      </p:pic>
      <p:pic>
        <p:nvPicPr>
          <p:cNvPr id="38" name="Grafik 37" descr="Volume">
            <a:extLst>
              <a:ext uri="{FF2B5EF4-FFF2-40B4-BE49-F238E27FC236}">
                <a16:creationId xmlns:a16="http://schemas.microsoft.com/office/drawing/2014/main" id="{6B1BE71F-AE37-FD49-AB10-097FA1B7949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369888" y="4379970"/>
            <a:ext cx="781003" cy="781003"/>
          </a:xfrm>
          <a:prstGeom prst="rect">
            <a:avLst/>
          </a:prstGeom>
        </p:spPr>
      </p:pic>
      <p:pic>
        <p:nvPicPr>
          <p:cNvPr id="39" name="Grafik 38" descr="Volume">
            <a:extLst>
              <a:ext uri="{FF2B5EF4-FFF2-40B4-BE49-F238E27FC236}">
                <a16:creationId xmlns:a16="http://schemas.microsoft.com/office/drawing/2014/main" id="{9CCCE658-C368-804A-9E07-1D92906C490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369887" y="5121814"/>
            <a:ext cx="781003" cy="781003"/>
          </a:xfrm>
          <a:prstGeom prst="rect">
            <a:avLst/>
          </a:prstGeom>
        </p:spPr>
      </p:pic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1133307D-A7B1-C045-9BFE-2CB86B2A2ADF}"/>
              </a:ext>
            </a:extLst>
          </p:cNvPr>
          <p:cNvCxnSpPr>
            <a:cxnSpLocks/>
            <a:endCxn id="29" idx="1"/>
          </p:cNvCxnSpPr>
          <p:nvPr/>
        </p:nvCxnSpPr>
        <p:spPr>
          <a:xfrm flipV="1">
            <a:off x="9896383" y="2544940"/>
            <a:ext cx="473507" cy="112498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988BCBCC-4F4B-AC43-B399-AF31AE71F925}"/>
              </a:ext>
            </a:extLst>
          </p:cNvPr>
          <p:cNvCxnSpPr>
            <a:cxnSpLocks/>
            <a:endCxn id="36" idx="1"/>
          </p:cNvCxnSpPr>
          <p:nvPr/>
        </p:nvCxnSpPr>
        <p:spPr>
          <a:xfrm flipV="1">
            <a:off x="9926662" y="3286784"/>
            <a:ext cx="443227" cy="67489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A7828B6C-182D-694F-846A-FE5328AD5ED6}"/>
              </a:ext>
            </a:extLst>
          </p:cNvPr>
          <p:cNvCxnSpPr>
            <a:cxnSpLocks/>
            <a:endCxn id="37" idx="1"/>
          </p:cNvCxnSpPr>
          <p:nvPr/>
        </p:nvCxnSpPr>
        <p:spPr>
          <a:xfrm flipV="1">
            <a:off x="9926662" y="4028628"/>
            <a:ext cx="443226" cy="8272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43E3F9EB-15D3-6549-9295-E3C611850675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9926662" y="4467211"/>
            <a:ext cx="443226" cy="30326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>
            <a:extLst>
              <a:ext uri="{FF2B5EF4-FFF2-40B4-BE49-F238E27FC236}">
                <a16:creationId xmlns:a16="http://schemas.microsoft.com/office/drawing/2014/main" id="{DB35D023-2FC1-1544-A884-712B32FE6545}"/>
              </a:ext>
            </a:extLst>
          </p:cNvPr>
          <p:cNvCxnSpPr>
            <a:cxnSpLocks/>
          </p:cNvCxnSpPr>
          <p:nvPr/>
        </p:nvCxnSpPr>
        <p:spPr>
          <a:xfrm>
            <a:off x="9926661" y="4721049"/>
            <a:ext cx="347758" cy="708537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feld 51">
            <a:extLst>
              <a:ext uri="{FF2B5EF4-FFF2-40B4-BE49-F238E27FC236}">
                <a16:creationId xmlns:a16="http://schemas.microsoft.com/office/drawing/2014/main" id="{9C468457-4D4E-8843-A8C6-1D2DD7DF6E27}"/>
              </a:ext>
            </a:extLst>
          </p:cNvPr>
          <p:cNvSpPr txBox="1"/>
          <p:nvPr/>
        </p:nvSpPr>
        <p:spPr>
          <a:xfrm>
            <a:off x="3371850" y="6029325"/>
            <a:ext cx="530066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dirty="0" err="1">
                <a:solidFill>
                  <a:srgbClr val="0070C0"/>
                </a:solidFill>
              </a:rPr>
              <a:t>www.ambisonics.ch</a:t>
            </a:r>
            <a:endParaRPr lang="de-DE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8222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CB4FB2-4BCA-F243-82AE-B40CE792D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Ambisonics</a:t>
            </a:r>
            <a:r>
              <a:rPr lang="de-DE" dirty="0"/>
              <a:t> - Distanz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70F9A2BC-236E-BB4D-9A80-A2541B436B2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de-DE" dirty="0"/>
                  <a:t>Ambisonics (Standard) kennt keine Distanzen, nur Richtungen!</a:t>
                </a:r>
              </a:p>
              <a:p>
                <a:r>
                  <a:rPr lang="de-DE" dirty="0"/>
                  <a:t>Formel von Martin </a:t>
                </a:r>
                <a:r>
                  <a:rPr lang="de-DE" dirty="0" err="1"/>
                  <a:t>Neukom</a:t>
                </a:r>
                <a:r>
                  <a:rPr lang="de-DE" dirty="0"/>
                  <a:t> für Distanz-Dämpfung:</a:t>
                </a:r>
              </a:p>
              <a:p>
                <a:endParaRPr lang="de-DE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de-DE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de-DE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DE" i="0" smtClean="0">
                                      <a:latin typeface="Cambria Math" panose="02040503050406030204" pitchFamily="18" charset="0"/>
                                    </a:rPr>
                                    <m:t>tan</m:t>
                                  </m:r>
                                </m:e>
                                <m:sup>
                                  <m:r>
                                    <a:rPr lang="de-DE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de-DE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de-CH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de-CH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CH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de-CH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</m:num>
                        <m:den>
                          <m:sSub>
                            <m:sSubPr>
                              <m:ctrlPr>
                                <a:rPr lang="de-DE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  <m:f>
                            <m:fPr>
                              <m:ctrlP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de-DE" dirty="0"/>
              </a:p>
              <a:p>
                <a:pPr marL="0" indent="0">
                  <a:buNone/>
                </a:pPr>
                <a:endParaRPr lang="de-DE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𝑂𝑡h𝑒𝑟𝑠</m:t>
                          </m:r>
                        </m:sub>
                      </m:sSub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de-CH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de-CH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sup>
                          </m:sSup>
                        </m:e>
                      </m:d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</m:oMath>
                  </m:oMathPara>
                </a14:m>
                <a:endParaRPr lang="de-CH" b="0" dirty="0"/>
              </a:p>
              <a:p>
                <a:pPr marL="0" indent="0">
                  <a:buNone/>
                </a:pPr>
                <a:endParaRPr lang="de-CH" b="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𝑠𝑘𝑎𝑙𝑖𝑒𝑟𝑡𝑒</m:t>
                      </m:r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𝐷𝑖𝑠𝑡𝑎𝑛𝑧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70F9A2BC-236E-BB4D-9A80-A2541B436B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3198" b="-87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8933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BA4328-A200-CC4D-82D0-A1C656FBB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Ist </a:t>
            </a:r>
            <a:r>
              <a:rPr lang="de-DE" dirty="0" err="1"/>
              <a:t>new</a:t>
            </a:r>
            <a:r>
              <a:rPr lang="de-DE" dirty="0"/>
              <a:t>/</a:t>
            </a:r>
            <a:r>
              <a:rPr lang="de-DE" dirty="0" err="1"/>
              <a:t>delete</a:t>
            </a:r>
            <a:r>
              <a:rPr lang="de-DE" dirty="0"/>
              <a:t> nicht nur für Library-Entwickler und andere Freaks?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C219F8-25E9-974A-B90D-9F8DF6E144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à"/>
            </a:pPr>
            <a:r>
              <a:rPr lang="de-DE" dirty="0">
                <a:sym typeface="Wingdings" pitchFamily="2" charset="2"/>
              </a:rPr>
              <a:t>Nein!</a:t>
            </a:r>
          </a:p>
          <a:p>
            <a:pPr>
              <a:buFont typeface="Wingdings" pitchFamily="2" charset="2"/>
              <a:buChar char="à"/>
            </a:pPr>
            <a:endParaRPr lang="de-DE" dirty="0">
              <a:sym typeface="Wingdings" pitchFamily="2" charset="2"/>
            </a:endParaRPr>
          </a:p>
          <a:p>
            <a:r>
              <a:rPr lang="de-DE" dirty="0">
                <a:sym typeface="Wingdings" pitchFamily="2" charset="2"/>
              </a:rPr>
              <a:t>Aber “</a:t>
            </a:r>
            <a:r>
              <a:rPr lang="de-DE" dirty="0" err="1">
                <a:sym typeface="Wingdings" pitchFamily="2" charset="2"/>
              </a:rPr>
              <a:t>delete</a:t>
            </a:r>
            <a:r>
              <a:rPr lang="de-DE" dirty="0">
                <a:sym typeface="Wingdings" pitchFamily="2" charset="2"/>
              </a:rPr>
              <a:t>“ versuchen wir möglichst zu vermeiden/verstecken</a:t>
            </a:r>
          </a:p>
          <a:p>
            <a:pPr lvl="1">
              <a:buFont typeface="Wingdings" pitchFamily="2" charset="2"/>
              <a:buChar char="à"/>
            </a:pPr>
            <a:r>
              <a:rPr lang="de-DE" i="1" dirty="0" err="1">
                <a:sym typeface="Wingdings" pitchFamily="2" charset="2"/>
              </a:rPr>
              <a:t>std</a:t>
            </a:r>
            <a:r>
              <a:rPr lang="de-DE" i="1" dirty="0">
                <a:sym typeface="Wingdings" pitchFamily="2" charset="2"/>
              </a:rPr>
              <a:t>::</a:t>
            </a:r>
            <a:r>
              <a:rPr lang="de-DE" i="1" dirty="0" err="1">
                <a:sym typeface="Wingdings" pitchFamily="2" charset="2"/>
              </a:rPr>
              <a:t>unique_ptr</a:t>
            </a:r>
            <a:endParaRPr lang="de-DE" dirty="0">
              <a:sym typeface="Wingdings" pitchFamily="2" charset="2"/>
            </a:endParaRPr>
          </a:p>
          <a:p>
            <a:r>
              <a:rPr lang="de-DE" dirty="0" err="1">
                <a:sym typeface="Wingdings" pitchFamily="2" charset="2"/>
              </a:rPr>
              <a:t>delete</a:t>
            </a:r>
            <a:r>
              <a:rPr lang="de-DE" dirty="0">
                <a:sym typeface="Wingdings" pitchFamily="2" charset="2"/>
              </a:rPr>
              <a:t> wichtig, um Mechanismen zu verstehen</a:t>
            </a:r>
          </a:p>
          <a:p>
            <a:r>
              <a:rPr lang="de-DE" dirty="0">
                <a:sym typeface="Wingdings" pitchFamily="2" charset="2"/>
              </a:rPr>
              <a:t>Zudem: Wir entwickeln ein </a:t>
            </a:r>
            <a:r>
              <a:rPr lang="de-DE" dirty="0" err="1">
                <a:sym typeface="Wingdings" pitchFamily="2" charset="2"/>
              </a:rPr>
              <a:t>Plugin</a:t>
            </a:r>
            <a:r>
              <a:rPr lang="de-DE" dirty="0">
                <a:sym typeface="Wingdings" pitchFamily="2" charset="2"/>
              </a:rPr>
              <a:t>, eine Art Library!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C++ ohne manuelles Memory Management -&gt; </a:t>
            </a:r>
            <a:r>
              <a:rPr lang="de-DE" dirty="0" err="1"/>
              <a:t>Managed</a:t>
            </a:r>
            <a:r>
              <a:rPr lang="de-DE" dirty="0"/>
              <a:t> C++ (.NET)</a:t>
            </a:r>
          </a:p>
        </p:txBody>
      </p:sp>
    </p:spTree>
    <p:extLst>
      <p:ext uri="{BB962C8B-B14F-4D97-AF65-F5344CB8AC3E}">
        <p14:creationId xmlns:p14="http://schemas.microsoft.com/office/powerpoint/2010/main" val="2288726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B72F9F-9448-0246-9CFC-FF8D05734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new</a:t>
            </a:r>
            <a:r>
              <a:rPr lang="de-DE" dirty="0"/>
              <a:t>/</a:t>
            </a:r>
            <a:r>
              <a:rPr lang="de-DE" dirty="0" err="1"/>
              <a:t>delete</a:t>
            </a:r>
            <a:r>
              <a:rPr lang="de-DE" dirty="0"/>
              <a:t> (2)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C8188-E5A6-6A40-8B4D-53454AD6B4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CH" b="1" i="1" dirty="0" err="1"/>
              <a:t>int</a:t>
            </a:r>
            <a:r>
              <a:rPr lang="de-CH" i="1" dirty="0"/>
              <a:t> </a:t>
            </a:r>
            <a:r>
              <a:rPr lang="de-CH" i="1" dirty="0" err="1"/>
              <a:t>myHugeArray</a:t>
            </a:r>
            <a:r>
              <a:rPr lang="de-CH" i="1" dirty="0"/>
              <a:t>[3000000]; // </a:t>
            </a:r>
            <a:r>
              <a:rPr lang="de-DE" dirty="0">
                <a:sym typeface="Wingdings" pitchFamily="2" charset="2"/>
              </a:rPr>
              <a:t>(„nur“ 12 MB)</a:t>
            </a:r>
            <a:endParaRPr lang="de-CH" i="1" dirty="0"/>
          </a:p>
          <a:p>
            <a:pPr marL="0" indent="0">
              <a:buNone/>
            </a:pPr>
            <a:r>
              <a:rPr lang="de-DE" dirty="0">
                <a:sym typeface="Wingdings" pitchFamily="2" charset="2"/>
              </a:rPr>
              <a:t>geht nicht!</a:t>
            </a:r>
          </a:p>
          <a:p>
            <a:pPr marL="0" indent="0">
              <a:buNone/>
            </a:pPr>
            <a:endParaRPr lang="de-DE" dirty="0">
              <a:sym typeface="Wingdings" pitchFamily="2" charset="2"/>
            </a:endParaRPr>
          </a:p>
          <a:p>
            <a:pPr marL="0" indent="0">
              <a:buNone/>
            </a:pPr>
            <a:r>
              <a:rPr lang="de-CH" b="1" i="1" dirty="0" err="1"/>
              <a:t>int</a:t>
            </a:r>
            <a:r>
              <a:rPr lang="de-CH" i="1" dirty="0"/>
              <a:t>* </a:t>
            </a:r>
            <a:r>
              <a:rPr lang="de-CH" i="1" dirty="0" err="1"/>
              <a:t>myHugeArray</a:t>
            </a:r>
            <a:r>
              <a:rPr lang="de-CH" i="1" dirty="0"/>
              <a:t> = </a:t>
            </a:r>
            <a:r>
              <a:rPr lang="de-CH" b="1" i="1" dirty="0" err="1"/>
              <a:t>new</a:t>
            </a:r>
            <a:r>
              <a:rPr lang="de-CH" i="1" dirty="0"/>
              <a:t> </a:t>
            </a:r>
            <a:r>
              <a:rPr lang="de-CH" b="1" i="1" dirty="0" err="1"/>
              <a:t>int</a:t>
            </a:r>
            <a:r>
              <a:rPr lang="de-CH" i="1" dirty="0"/>
              <a:t>[3000000];</a:t>
            </a:r>
          </a:p>
          <a:p>
            <a:pPr>
              <a:buFont typeface="Wingdings" pitchFamily="2" charset="2"/>
              <a:buChar char="à"/>
            </a:pPr>
            <a:r>
              <a:rPr lang="de-CH" dirty="0">
                <a:sym typeface="Wingdings" pitchFamily="2" charset="2"/>
              </a:rPr>
              <a:t>Kein Problem! Absolut realistisch: Daten aus Audio-File</a:t>
            </a:r>
          </a:p>
          <a:p>
            <a:pPr>
              <a:buFont typeface="Wingdings" pitchFamily="2" charset="2"/>
              <a:buChar char="à"/>
            </a:pPr>
            <a:endParaRPr lang="de-CH" dirty="0">
              <a:sym typeface="Wingdings" pitchFamily="2" charset="2"/>
            </a:endParaRPr>
          </a:p>
          <a:p>
            <a:pPr marL="0" indent="0">
              <a:buNone/>
            </a:pPr>
            <a:r>
              <a:rPr lang="de-CH" b="1" i="1" dirty="0" err="1"/>
              <a:t>int</a:t>
            </a:r>
            <a:r>
              <a:rPr lang="de-CH" i="1" dirty="0"/>
              <a:t>* </a:t>
            </a:r>
            <a:r>
              <a:rPr lang="de-CH" i="1" dirty="0" err="1"/>
              <a:t>myHugeArray</a:t>
            </a:r>
            <a:r>
              <a:rPr lang="de-CH" i="1" dirty="0"/>
              <a:t> = </a:t>
            </a:r>
            <a:r>
              <a:rPr lang="de-CH" b="1" i="1" dirty="0" err="1"/>
              <a:t>new</a:t>
            </a:r>
            <a:r>
              <a:rPr lang="de-CH" i="1" dirty="0"/>
              <a:t> </a:t>
            </a:r>
            <a:r>
              <a:rPr lang="de-CH" b="1" i="1" dirty="0" err="1"/>
              <a:t>int</a:t>
            </a:r>
            <a:r>
              <a:rPr lang="de-CH" i="1" dirty="0"/>
              <a:t>[3000000000];</a:t>
            </a:r>
          </a:p>
          <a:p>
            <a:pPr>
              <a:buFont typeface="Wingdings" pitchFamily="2" charset="2"/>
              <a:buChar char="à"/>
            </a:pPr>
            <a:r>
              <a:rPr lang="de-CH" dirty="0">
                <a:sym typeface="Wingdings" pitchFamily="2" charset="2"/>
              </a:rPr>
              <a:t>Auch 12GB möglich (aber wahrscheinlich nicht sinnvoll )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3757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3C0DDF-9709-DF40-BD07-8BFD8A5EC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Namensgebung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C3350E6-4FA5-E94C-B591-8A21279A6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i="1" dirty="0"/>
              <a:t>Kritisiertes Beispiel:</a:t>
            </a:r>
          </a:p>
          <a:p>
            <a:pPr marL="0" indent="0">
              <a:buNone/>
            </a:pPr>
            <a:r>
              <a:rPr lang="de-DE" b="1" i="1" dirty="0" err="1"/>
              <a:t>MainGui</a:t>
            </a:r>
            <a:r>
              <a:rPr lang="de-DE" b="1" i="1" dirty="0"/>
              <a:t>* </a:t>
            </a:r>
            <a:r>
              <a:rPr lang="de-DE" b="1" i="1" dirty="0" err="1"/>
              <a:t>mainGui</a:t>
            </a:r>
            <a:r>
              <a:rPr lang="de-DE" b="1" i="1" dirty="0"/>
              <a:t>;</a:t>
            </a:r>
          </a:p>
          <a:p>
            <a:pPr marL="0" indent="0">
              <a:buNone/>
            </a:pPr>
            <a:endParaRPr lang="de-DE" i="1" dirty="0"/>
          </a:p>
          <a:p>
            <a:pPr marL="0" indent="0">
              <a:buNone/>
            </a:pPr>
            <a:r>
              <a:rPr lang="de-DE" i="1" dirty="0"/>
              <a:t>Einzige Vorgabe von C++:</a:t>
            </a:r>
          </a:p>
          <a:p>
            <a:r>
              <a:rPr lang="de-DE" i="1" dirty="0"/>
              <a:t>Case-Sensitiv</a:t>
            </a:r>
          </a:p>
          <a:p>
            <a:pPr marL="0" indent="0">
              <a:buNone/>
            </a:pPr>
            <a:endParaRPr lang="de-DE" i="1" dirty="0"/>
          </a:p>
          <a:p>
            <a:pPr marL="0" indent="0">
              <a:buNone/>
            </a:pPr>
            <a:r>
              <a:rPr lang="de-DE" i="1" dirty="0"/>
              <a:t>Konventionen / persönliche Präferenzen </a:t>
            </a:r>
            <a:r>
              <a:rPr lang="de-DE" i="1" dirty="0">
                <a:sym typeface="Wingdings" pitchFamily="2" charset="2"/>
              </a:rPr>
              <a:t> </a:t>
            </a:r>
            <a:r>
              <a:rPr lang="de-DE" b="1" i="1" dirty="0"/>
              <a:t>Wichtig: Konsistenz!!!</a:t>
            </a:r>
          </a:p>
          <a:p>
            <a:pPr marL="0" indent="0">
              <a:buNone/>
            </a:pPr>
            <a:r>
              <a:rPr lang="de-DE" i="1" dirty="0"/>
              <a:t>Beim Verwenden von Libraries (JUCE): Abwägen zwischen eigenen Konventionen und Konventionen der Library (falls ersichtlich).</a:t>
            </a:r>
          </a:p>
        </p:txBody>
      </p:sp>
    </p:spTree>
    <p:extLst>
      <p:ext uri="{BB962C8B-B14F-4D97-AF65-F5344CB8AC3E}">
        <p14:creationId xmlns:p14="http://schemas.microsoft.com/office/powerpoint/2010/main" val="1244677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261249-CAEA-C84B-9708-36A35FBEF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Namensgebung (2)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5249735-8C65-D944-B6DA-7E54EEC616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CamelCase</a:t>
            </a:r>
            <a:endParaRPr lang="de-DE" dirty="0"/>
          </a:p>
          <a:p>
            <a:r>
              <a:rPr lang="de-DE" dirty="0"/>
              <a:t>Klassennamen: </a:t>
            </a:r>
            <a:r>
              <a:rPr lang="de-DE" dirty="0" err="1"/>
              <a:t>grosser</a:t>
            </a:r>
            <a:r>
              <a:rPr lang="de-DE" dirty="0"/>
              <a:t> Anfangsbuchstaben</a:t>
            </a:r>
          </a:p>
          <a:p>
            <a:r>
              <a:rPr lang="de-DE" dirty="0"/>
              <a:t>Variablen: kleiner Anfangsbuchstaben</a:t>
            </a:r>
          </a:p>
          <a:p>
            <a:r>
              <a:rPr lang="de-DE" dirty="0"/>
              <a:t>Funktionen: kleiner Anfangsbuchstaben, () zeigt, dass es eine Funktion ist.</a:t>
            </a:r>
          </a:p>
          <a:p>
            <a:r>
              <a:rPr lang="de-DE" dirty="0"/>
              <a:t>Pointer: p vorangestellt (wird von JUCE nicht so gemacht!)</a:t>
            </a:r>
          </a:p>
        </p:txBody>
      </p:sp>
    </p:spTree>
    <p:extLst>
      <p:ext uri="{BB962C8B-B14F-4D97-AF65-F5344CB8AC3E}">
        <p14:creationId xmlns:p14="http://schemas.microsoft.com/office/powerpoint/2010/main" val="883614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F883C1-317D-E046-876B-5074F5B0D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Namensgebung (3)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C8A8A12-418B-684C-8D68-DB0D67C6D9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DE" i="1" dirty="0"/>
              <a:t>Kurz:</a:t>
            </a:r>
          </a:p>
          <a:p>
            <a:pPr marL="0" indent="0">
              <a:buNone/>
            </a:pPr>
            <a:r>
              <a:rPr lang="de-DE" i="1" dirty="0" err="1"/>
              <a:t>MainGui</a:t>
            </a:r>
            <a:r>
              <a:rPr lang="de-DE" i="1" dirty="0"/>
              <a:t>* a;</a:t>
            </a:r>
          </a:p>
          <a:p>
            <a:pPr marL="0" indent="0">
              <a:buNone/>
            </a:pPr>
            <a:r>
              <a:rPr lang="de-DE" i="1" dirty="0"/>
              <a:t>Button* b;</a:t>
            </a:r>
          </a:p>
          <a:p>
            <a:pPr marL="0" indent="0">
              <a:buNone/>
            </a:pPr>
            <a:r>
              <a:rPr lang="de-DE" i="1" dirty="0" err="1"/>
              <a:t>Slider</a:t>
            </a:r>
            <a:r>
              <a:rPr lang="de-DE" i="1" dirty="0"/>
              <a:t>* c;</a:t>
            </a:r>
            <a:endParaRPr lang="de-DE" dirty="0"/>
          </a:p>
          <a:p>
            <a:pPr>
              <a:buFont typeface="Wingdings" pitchFamily="2" charset="2"/>
              <a:buChar char="à"/>
            </a:pPr>
            <a:r>
              <a:rPr lang="de-DE" dirty="0">
                <a:sym typeface="Wingdings" pitchFamily="2" charset="2"/>
              </a:rPr>
              <a:t>Wir müssen uns merken, was sich hinter den Variablen versteckt!</a:t>
            </a:r>
          </a:p>
          <a:p>
            <a:pPr>
              <a:buFont typeface="Wingdings" pitchFamily="2" charset="2"/>
              <a:buChar char="à"/>
            </a:pPr>
            <a:endParaRPr lang="de-DE" dirty="0">
              <a:sym typeface="Wingdings" pitchFamily="2" charset="2"/>
            </a:endParaRPr>
          </a:p>
          <a:p>
            <a:pPr marL="0" indent="0">
              <a:buNone/>
            </a:pPr>
            <a:r>
              <a:rPr lang="de-DE" dirty="0">
                <a:sym typeface="Wingdings" pitchFamily="2" charset="2"/>
              </a:rPr>
              <a:t>Besser:</a:t>
            </a:r>
          </a:p>
          <a:p>
            <a:pPr marL="0" indent="0">
              <a:buNone/>
            </a:pPr>
            <a:r>
              <a:rPr lang="de-DE" dirty="0" err="1">
                <a:sym typeface="Wingdings" pitchFamily="2" charset="2"/>
              </a:rPr>
              <a:t>MainGui</a:t>
            </a:r>
            <a:r>
              <a:rPr lang="de-DE" dirty="0">
                <a:sym typeface="Wingdings" pitchFamily="2" charset="2"/>
              </a:rPr>
              <a:t>* </a:t>
            </a:r>
            <a:r>
              <a:rPr lang="de-DE" dirty="0" err="1">
                <a:sym typeface="Wingdings" pitchFamily="2" charset="2"/>
              </a:rPr>
              <a:t>mainGui</a:t>
            </a:r>
            <a:r>
              <a:rPr lang="de-DE" dirty="0">
                <a:sym typeface="Wingdings" pitchFamily="2" charset="2"/>
              </a:rPr>
              <a:t>;</a:t>
            </a:r>
          </a:p>
          <a:p>
            <a:pPr marL="0" indent="0">
              <a:buNone/>
            </a:pPr>
            <a:r>
              <a:rPr lang="de-DE" dirty="0">
                <a:sym typeface="Wingdings" pitchFamily="2" charset="2"/>
              </a:rPr>
              <a:t>Button* </a:t>
            </a:r>
            <a:r>
              <a:rPr lang="de-DE" dirty="0" err="1">
                <a:sym typeface="Wingdings" pitchFamily="2" charset="2"/>
              </a:rPr>
              <a:t>buttonOk</a:t>
            </a:r>
            <a:r>
              <a:rPr lang="de-DE" dirty="0">
                <a:sym typeface="Wingdings" pitchFamily="2" charset="2"/>
              </a:rPr>
              <a:t>;</a:t>
            </a:r>
          </a:p>
          <a:p>
            <a:pPr marL="0" indent="0">
              <a:buNone/>
            </a:pPr>
            <a:r>
              <a:rPr lang="de-DE" dirty="0" err="1">
                <a:sym typeface="Wingdings" pitchFamily="2" charset="2"/>
              </a:rPr>
              <a:t>Slider</a:t>
            </a:r>
            <a:r>
              <a:rPr lang="de-DE" dirty="0">
                <a:sym typeface="Wingdings" pitchFamily="2" charset="2"/>
              </a:rPr>
              <a:t>* </a:t>
            </a:r>
            <a:r>
              <a:rPr lang="de-DE" dirty="0" err="1">
                <a:sym typeface="Wingdings" pitchFamily="2" charset="2"/>
              </a:rPr>
              <a:t>sliderGainValue</a:t>
            </a:r>
            <a:r>
              <a:rPr lang="de-DE" dirty="0">
                <a:sym typeface="Wingdings" pitchFamily="2" charset="2"/>
              </a:rPr>
              <a:t>;</a:t>
            </a:r>
          </a:p>
          <a:p>
            <a:pPr marL="0" indent="0">
              <a:buNone/>
            </a:pPr>
            <a:r>
              <a:rPr lang="de-DE" dirty="0">
                <a:sym typeface="Wingdings" pitchFamily="2" charset="2"/>
              </a:rPr>
              <a:t> Nachteile? </a:t>
            </a:r>
            <a:r>
              <a:rPr lang="de-DE" dirty="0" err="1">
                <a:sym typeface="Wingdings" pitchFamily="2" charset="2"/>
              </a:rPr>
              <a:t>Sourcecode</a:t>
            </a:r>
            <a:r>
              <a:rPr lang="de-DE" dirty="0">
                <a:sym typeface="Wingdings" pitchFamily="2" charset="2"/>
              </a:rPr>
              <a:t> braucht ein paar Bytes mehr Speicherplatz, Compiler ersetzt aber sowieso alles durch Adressen!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3596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D51D1C-1513-BB40-9519-8C15164B1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Namensgebung (4)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7A6F97-D76D-F349-B8DF-F334AEBF3F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i="1" dirty="0"/>
              <a:t>Ganz schlechtes Beispiel:</a:t>
            </a:r>
          </a:p>
          <a:p>
            <a:pPr marL="457200" lvl="1" indent="0">
              <a:buNone/>
            </a:pPr>
            <a:r>
              <a:rPr lang="de-DE" i="1" dirty="0" err="1"/>
              <a:t>class</a:t>
            </a:r>
            <a:r>
              <a:rPr lang="de-DE" i="1" dirty="0"/>
              <a:t> A : </a:t>
            </a:r>
            <a:r>
              <a:rPr lang="de-DE" i="1" dirty="0" err="1"/>
              <a:t>public</a:t>
            </a:r>
            <a:r>
              <a:rPr lang="de-DE" i="1" dirty="0"/>
              <a:t> </a:t>
            </a:r>
            <a:r>
              <a:rPr lang="de-DE" i="1" dirty="0" err="1"/>
              <a:t>Component</a:t>
            </a:r>
            <a:r>
              <a:rPr lang="de-DE" i="1" dirty="0"/>
              <a:t> {…}</a:t>
            </a:r>
          </a:p>
          <a:p>
            <a:pPr marL="457200" lvl="1" indent="0">
              <a:buNone/>
            </a:pPr>
            <a:r>
              <a:rPr lang="de-DE" i="1" dirty="0" err="1"/>
              <a:t>class</a:t>
            </a:r>
            <a:r>
              <a:rPr lang="de-DE" i="1" dirty="0"/>
              <a:t> B : </a:t>
            </a:r>
            <a:r>
              <a:rPr lang="de-DE" i="1" dirty="0" err="1"/>
              <a:t>public</a:t>
            </a:r>
            <a:r>
              <a:rPr lang="de-DE" i="1" dirty="0"/>
              <a:t> </a:t>
            </a:r>
            <a:r>
              <a:rPr lang="de-DE" i="1" dirty="0" err="1"/>
              <a:t>Component</a:t>
            </a:r>
            <a:r>
              <a:rPr lang="de-DE" i="1" dirty="0"/>
              <a:t> {…}</a:t>
            </a:r>
          </a:p>
          <a:p>
            <a:pPr marL="457200" lvl="1" indent="0">
              <a:buNone/>
            </a:pPr>
            <a:r>
              <a:rPr lang="de-DE" i="1" dirty="0"/>
              <a:t>A* b;</a:t>
            </a:r>
          </a:p>
          <a:p>
            <a:pPr marL="457200" lvl="1" indent="0">
              <a:buNone/>
            </a:pPr>
            <a:r>
              <a:rPr lang="de-DE" i="1" dirty="0"/>
              <a:t>B* a;</a:t>
            </a:r>
          </a:p>
          <a:p>
            <a:pPr marL="0" indent="0">
              <a:buNone/>
            </a:pPr>
            <a:r>
              <a:rPr lang="de-DE" b="1" i="1" dirty="0"/>
              <a:t>Noch schlechter:</a:t>
            </a:r>
          </a:p>
          <a:p>
            <a:pPr lvl="1"/>
            <a:r>
              <a:rPr lang="de-DE" i="1" dirty="0" err="1"/>
              <a:t>mAiNgUi</a:t>
            </a:r>
            <a:r>
              <a:rPr lang="de-DE" i="1" dirty="0"/>
              <a:t>* </a:t>
            </a:r>
            <a:r>
              <a:rPr lang="de-DE" i="1" dirty="0" err="1"/>
              <a:t>mAiNgUI</a:t>
            </a:r>
            <a:r>
              <a:rPr lang="de-DE" i="1" dirty="0"/>
              <a:t>;</a:t>
            </a:r>
          </a:p>
          <a:p>
            <a:pPr lvl="1"/>
            <a:r>
              <a:rPr lang="de-DE" i="1" dirty="0"/>
              <a:t>Button* </a:t>
            </a:r>
            <a:r>
              <a:rPr lang="de-DE" i="1" dirty="0" err="1"/>
              <a:t>mySlider</a:t>
            </a:r>
            <a:r>
              <a:rPr lang="de-DE" i="1" dirty="0"/>
              <a:t>;</a:t>
            </a:r>
          </a:p>
          <a:p>
            <a:pPr lvl="1"/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920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886B09-8070-384C-8CE2-F2C872958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Namensgebung - Fazit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3962231-2932-7B49-85BD-A31EACFFC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Sprechende Namen</a:t>
            </a:r>
          </a:p>
          <a:p>
            <a:r>
              <a:rPr lang="de-DE" dirty="0"/>
              <a:t>So kurz wie möglich, so lang wie notwendig</a:t>
            </a:r>
          </a:p>
          <a:p>
            <a:r>
              <a:rPr lang="de-DE" dirty="0"/>
              <a:t>Konsistenz</a:t>
            </a:r>
          </a:p>
        </p:txBody>
      </p:sp>
    </p:spTree>
    <p:extLst>
      <p:ext uri="{BB962C8B-B14F-4D97-AF65-F5344CB8AC3E}">
        <p14:creationId xmlns:p14="http://schemas.microsoft.com/office/powerpoint/2010/main" val="3094464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59628A-8B8D-7940-83EB-0CE0B0565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Debugger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6F16E3C-A412-3347-8444-87680CE3BE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Bug = Programmfehler</a:t>
            </a:r>
          </a:p>
          <a:p>
            <a:r>
              <a:rPr lang="de-DE" dirty="0" err="1"/>
              <a:t>Debug</a:t>
            </a:r>
            <a:r>
              <a:rPr lang="de-DE" dirty="0"/>
              <a:t> </a:t>
            </a:r>
            <a:r>
              <a:rPr lang="de-DE" dirty="0">
                <a:sym typeface="Wingdings" pitchFamily="2" charset="2"/>
              </a:rPr>
              <a:t> Entfernen von Programmfehlern</a:t>
            </a:r>
          </a:p>
          <a:p>
            <a:endParaRPr lang="de-DE" dirty="0">
              <a:sym typeface="Wingdings" pitchFamily="2" charset="2"/>
            </a:endParaRPr>
          </a:p>
          <a:p>
            <a:r>
              <a:rPr lang="de-DE" dirty="0">
                <a:sym typeface="Wingdings" pitchFamily="2" charset="2"/>
              </a:rPr>
              <a:t>Debugger hilft und dabei während der Ausführung des Programms</a:t>
            </a:r>
          </a:p>
          <a:p>
            <a:pPr lvl="1"/>
            <a:r>
              <a:rPr lang="de-DE" dirty="0">
                <a:sym typeface="Wingdings" pitchFamily="2" charset="2"/>
              </a:rPr>
              <a:t>Überwachung</a:t>
            </a:r>
          </a:p>
          <a:p>
            <a:pPr lvl="1"/>
            <a:r>
              <a:rPr lang="de-DE" dirty="0">
                <a:sym typeface="Wingdings" pitchFamily="2" charset="2"/>
              </a:rPr>
              <a:t>Möglichkeit einzugreifen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9108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441</Words>
  <Application>Microsoft Macintosh PowerPoint</Application>
  <PresentationFormat>Breitbild</PresentationFormat>
  <Paragraphs>96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Wingdings</vt:lpstr>
      <vt:lpstr>Office</vt:lpstr>
      <vt:lpstr>Theorie Block 4</vt:lpstr>
      <vt:lpstr>Ist new/delete nicht nur für Library-Entwickler und andere Freaks?</vt:lpstr>
      <vt:lpstr>new/delete (2)</vt:lpstr>
      <vt:lpstr>Namensgebung</vt:lpstr>
      <vt:lpstr>Namensgebung (2)</vt:lpstr>
      <vt:lpstr>Namensgebung (3)</vt:lpstr>
      <vt:lpstr>Namensgebung (4)</vt:lpstr>
      <vt:lpstr>Namensgebung - Fazit</vt:lpstr>
      <vt:lpstr>Debugger</vt:lpstr>
      <vt:lpstr>JUCE – was ist generiert, was nicht?</vt:lpstr>
      <vt:lpstr>Was ist Ambisonics?</vt:lpstr>
      <vt:lpstr>Ambisonics - Distanz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Theorie Block 4</dc:title>
  <dc:creator>Microsoft Office User</dc:creator>
  <cp:lastModifiedBy>Microsoft Office User</cp:lastModifiedBy>
  <cp:revision>32</cp:revision>
  <dcterms:created xsi:type="dcterms:W3CDTF">2021-03-30T06:08:20Z</dcterms:created>
  <dcterms:modified xsi:type="dcterms:W3CDTF">2021-03-31T11:52:05Z</dcterms:modified>
</cp:coreProperties>
</file>