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89"/>
  </p:normalViewPr>
  <p:slideViewPr>
    <p:cSldViewPr snapToGrid="0" snapToObjects="1">
      <p:cViewPr varScale="1">
        <p:scale>
          <a:sx n="108" d="100"/>
          <a:sy n="108" d="100"/>
        </p:scale>
        <p:origin x="73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40F3C8-82A7-F342-9DF1-61A824B483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5714A0A-A0E8-6C46-BED8-85EB908D94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DB4F4B5-7B2B-5E4C-BE5A-CD63255ACC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C670C-C243-1748-B521-D96E0555BFE0}" type="datetimeFigureOut">
              <a:rPr lang="de-DE" smtClean="0"/>
              <a:t>20.03.21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C5B9D30-A178-6A4F-A5EA-01B6B44781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D194DF9-0026-BE41-8544-DCBBE00555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DC968-A1F8-8C41-BDEC-A0D25981745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70827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D8111E-5BE7-8744-A814-3F45DFA012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C5D8DC40-DBA9-B344-A088-7F0B12B449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1209436-06DA-CE40-B770-8D7F0802E4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C670C-C243-1748-B521-D96E0555BFE0}" type="datetimeFigureOut">
              <a:rPr lang="de-DE" smtClean="0"/>
              <a:t>20.03.21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A0D2568-E824-2448-89EA-5EFF601B0A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F7931B5-28B8-384D-A0F4-28DCCF03A4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DC968-A1F8-8C41-BDEC-A0D25981745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6407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6B8BB62B-E236-684B-B156-9C3EDDAEBA3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6FAEE46-6A12-0C4D-AA55-B875FAFD18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E5439CA-AD7A-3E4D-BD58-26F4B03590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C670C-C243-1748-B521-D96E0555BFE0}" type="datetimeFigureOut">
              <a:rPr lang="de-DE" smtClean="0"/>
              <a:t>20.03.21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E1936B5-CB1D-9949-A3AE-39C5FE39E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21D75ED-1D73-384C-90B3-A4A7EEC9EA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DC968-A1F8-8C41-BDEC-A0D25981745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5276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BD8245-FAB4-1B43-A750-8608E08C1B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7FD8183-7524-BB44-867E-492FEED30D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5EF9DF1-5A67-7A4E-B013-83E4D61D3D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C670C-C243-1748-B521-D96E0555BFE0}" type="datetimeFigureOut">
              <a:rPr lang="de-DE" smtClean="0"/>
              <a:t>20.03.21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3E2BEF8-5B1D-4E49-9CDE-D7FE9D1B3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16F06CB-2CD4-F242-84C5-7136E8550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DC968-A1F8-8C41-BDEC-A0D25981745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7542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4C28A7-1DF7-6D48-BDA8-4E52D968E9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3BBC4F1-FA9D-F341-9F0E-E04E5FE48D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B6EDDCB-1C6C-EF41-9664-0BDBFA75CC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C670C-C243-1748-B521-D96E0555BFE0}" type="datetimeFigureOut">
              <a:rPr lang="de-DE" smtClean="0"/>
              <a:t>20.03.21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06C4E52-F7AC-1F4B-AE23-A50A6E2698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56D72DA-BF5D-214E-87C6-33BEE27078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DC968-A1F8-8C41-BDEC-A0D25981745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50587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452D1AC-A1A3-E845-AA65-2D209738C1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AF23E30-837C-E042-BD41-415DBCB2448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AC3989D-EE34-E64D-B3D5-1CAB051938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5498F71-2928-E145-8200-522D46911C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C670C-C243-1748-B521-D96E0555BFE0}" type="datetimeFigureOut">
              <a:rPr lang="de-DE" smtClean="0"/>
              <a:t>20.03.21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6960CC9-673F-644E-8AB3-04A6E4CA4F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DF3AAD4-316F-E34B-B339-313EFD9FA6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DC968-A1F8-8C41-BDEC-A0D25981745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4324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850B2F9-9944-2842-920E-DFDC753E1E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9B78517-09DF-8B4D-A5D6-5705B59DC5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B8B39B8-C371-EC42-9576-1155E164A7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568139DB-F696-4F4B-9FCE-77122571CF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502CB500-2690-464B-940A-D23395F8F1C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72D30EE5-D651-6546-8E83-B823309B19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C670C-C243-1748-B521-D96E0555BFE0}" type="datetimeFigureOut">
              <a:rPr lang="de-DE" smtClean="0"/>
              <a:t>20.03.21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809A6FE1-1D23-874C-9EA4-0FB737DAB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9BD50EA9-BC1F-B04D-BE57-BC162A3801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DC968-A1F8-8C41-BDEC-A0D25981745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53027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AD62BA7-9816-114B-B2A2-D81F08B227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F5F16B6-D9B8-5A4A-90AA-BF15CD8517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C670C-C243-1748-B521-D96E0555BFE0}" type="datetimeFigureOut">
              <a:rPr lang="de-DE" smtClean="0"/>
              <a:t>20.03.21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F95F18E-CCEB-9341-82D3-3A78A86F9D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3459A7A-C3EA-E64E-9057-8328471923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DC968-A1F8-8C41-BDEC-A0D25981745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7764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653A6279-0CE9-9A46-98C4-F6EC99318D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C670C-C243-1748-B521-D96E0555BFE0}" type="datetimeFigureOut">
              <a:rPr lang="de-DE" smtClean="0"/>
              <a:t>20.03.21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9858FA6-0D58-054D-BE76-F23D99CBB0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26EBBE5-E2A5-CA46-8FC0-87C3C9907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DC968-A1F8-8C41-BDEC-A0D25981745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72982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40CAA0-8D5D-B740-AEA5-D72ECCB9F7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B8FA0F4-F765-C645-A454-04D5B65E48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2E0F8C3-3DDA-E143-842D-3C10D31426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C0EEE74-D234-B14E-B6D0-014AA66F11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C670C-C243-1748-B521-D96E0555BFE0}" type="datetimeFigureOut">
              <a:rPr lang="de-DE" smtClean="0"/>
              <a:t>20.03.21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ED81B24-DBEF-B749-9F5D-5A49E48A87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D34AAF8-920F-5042-B786-D5AD71278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DC968-A1F8-8C41-BDEC-A0D25981745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88233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C019C9-F456-2244-BF27-6DE9939D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8E5C77F4-280F-D74F-A055-87AA1D5E30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9DFAC71-0E47-4949-A757-F94EEF4217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30F03BE-C733-1F4C-A829-0AF3DD9801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C670C-C243-1748-B521-D96E0555BFE0}" type="datetimeFigureOut">
              <a:rPr lang="de-DE" smtClean="0"/>
              <a:t>20.03.21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2AEDE2D-9916-A94F-98AD-05831C8F0B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983618C-5692-B94E-9D78-7F6D7F7D90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DC968-A1F8-8C41-BDEC-A0D25981745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5068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3D944E24-E0D7-6D4D-BA80-CBB2D71878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8AC6A05-7844-484F-B187-6326018F47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AA142C9-957F-6A4D-B494-EAD9DD13071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AC670C-C243-1748-B521-D96E0555BFE0}" type="datetimeFigureOut">
              <a:rPr lang="de-DE" smtClean="0"/>
              <a:t>20.03.21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2073BBE-7618-FA42-AC9D-E5A87ABD63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A71B8B0-5D5E-FB4A-88B3-85822B26BD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CDC968-A1F8-8C41-BDEC-A0D25981745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7508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03D54E-1ADC-FE4F-8922-1C5406275C0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Theorie Block 3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C210C45-77B0-3748-8FCA-8C4DD661D32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Pointer, Konstruktor/</a:t>
            </a:r>
            <a:r>
              <a:rPr lang="de-DE" dirty="0" err="1"/>
              <a:t>Destruktor</a:t>
            </a:r>
            <a:r>
              <a:rPr lang="de-DE" dirty="0"/>
              <a:t>, Memory-Management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6E21E80B-96A3-DF41-8923-EFDEFEBCDB9F}"/>
              </a:ext>
            </a:extLst>
          </p:cNvPr>
          <p:cNvSpPr txBox="1"/>
          <p:nvPr/>
        </p:nvSpPr>
        <p:spPr>
          <a:xfrm>
            <a:off x="4716966" y="5965902"/>
            <a:ext cx="28658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© 2021 Christian Schweizer</a:t>
            </a:r>
          </a:p>
        </p:txBody>
      </p:sp>
    </p:spTree>
    <p:extLst>
      <p:ext uri="{BB962C8B-B14F-4D97-AF65-F5344CB8AC3E}">
        <p14:creationId xmlns:p14="http://schemas.microsoft.com/office/powerpoint/2010/main" val="23292230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95D66C0-3C80-FB4B-831C-833CAD1793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Kleine Hilfe in C++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976E53D-1A09-F049-B839-F30209A7AC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de-DE" dirty="0" err="1"/>
              <a:t>std</a:t>
            </a:r>
            <a:r>
              <a:rPr lang="de-DE" dirty="0"/>
              <a:t>::</a:t>
            </a:r>
            <a:r>
              <a:rPr lang="de-DE" dirty="0" err="1"/>
              <a:t>unique_ptr</a:t>
            </a:r>
            <a:r>
              <a:rPr lang="de-DE" dirty="0"/>
              <a:t>&lt;Type&gt;</a:t>
            </a:r>
          </a:p>
          <a:p>
            <a:pPr marL="0" indent="0">
              <a:buNone/>
            </a:pPr>
            <a:r>
              <a:rPr lang="de-DE" dirty="0" err="1"/>
              <a:t>void</a:t>
            </a:r>
            <a:r>
              <a:rPr lang="de-DE" dirty="0"/>
              <a:t> </a:t>
            </a:r>
            <a:r>
              <a:rPr lang="de-DE" dirty="0" err="1"/>
              <a:t>myFuntion</a:t>
            </a:r>
            <a:r>
              <a:rPr lang="de-DE" dirty="0"/>
              <a:t>()</a:t>
            </a:r>
          </a:p>
          <a:p>
            <a:pPr marL="0" indent="0">
              <a:buNone/>
            </a:pPr>
            <a:r>
              <a:rPr lang="de-DE" dirty="0"/>
              <a:t>{</a:t>
            </a:r>
          </a:p>
          <a:p>
            <a:pPr marL="0" indent="0">
              <a:buNone/>
            </a:pPr>
            <a:r>
              <a:rPr lang="de-DE" dirty="0"/>
              <a:t>	</a:t>
            </a:r>
            <a:r>
              <a:rPr lang="de-DE" dirty="0" err="1"/>
              <a:t>std</a:t>
            </a:r>
            <a:r>
              <a:rPr lang="de-DE" dirty="0"/>
              <a:t>::</a:t>
            </a:r>
            <a:r>
              <a:rPr lang="de-DE" dirty="0" err="1"/>
              <a:t>unique_ptr</a:t>
            </a:r>
            <a:r>
              <a:rPr lang="de-DE" dirty="0"/>
              <a:t>&lt;</a:t>
            </a:r>
            <a:r>
              <a:rPr lang="de-DE" dirty="0" err="1"/>
              <a:t>MyClass</a:t>
            </a:r>
            <a:r>
              <a:rPr lang="de-DE" dirty="0"/>
              <a:t>&gt; </a:t>
            </a:r>
            <a:r>
              <a:rPr lang="de-DE" dirty="0" err="1"/>
              <a:t>myObject</a:t>
            </a:r>
            <a:r>
              <a:rPr lang="de-DE" dirty="0"/>
              <a:t>;</a:t>
            </a:r>
          </a:p>
          <a:p>
            <a:pPr marL="0" indent="0">
              <a:buNone/>
            </a:pPr>
            <a:r>
              <a:rPr lang="de-DE" dirty="0"/>
              <a:t>	</a:t>
            </a:r>
            <a:r>
              <a:rPr lang="de-DE" dirty="0" err="1"/>
              <a:t>myObject.reset</a:t>
            </a:r>
            <a:r>
              <a:rPr lang="de-DE" dirty="0"/>
              <a:t>(</a:t>
            </a:r>
            <a:r>
              <a:rPr lang="de-DE" dirty="0" err="1"/>
              <a:t>new</a:t>
            </a:r>
            <a:r>
              <a:rPr lang="de-DE" dirty="0"/>
              <a:t> </a:t>
            </a:r>
            <a:r>
              <a:rPr lang="de-DE" dirty="0" err="1"/>
              <a:t>MyClass</a:t>
            </a:r>
            <a:r>
              <a:rPr lang="de-DE" dirty="0"/>
              <a:t>());</a:t>
            </a:r>
          </a:p>
          <a:p>
            <a:pPr lvl="2">
              <a:buFont typeface="Wingdings" pitchFamily="2" charset="2"/>
              <a:buChar char="à"/>
            </a:pPr>
            <a:r>
              <a:rPr lang="de-DE" dirty="0">
                <a:sym typeface="Wingdings" pitchFamily="2" charset="2"/>
              </a:rPr>
              <a:t>Falls schon ein Objekt existiert, wird es zuerst „zerstört“</a:t>
            </a:r>
          </a:p>
          <a:p>
            <a:pPr marL="0" indent="0">
              <a:buNone/>
            </a:pPr>
            <a:r>
              <a:rPr lang="de-DE" dirty="0"/>
              <a:t>	// do </a:t>
            </a:r>
            <a:r>
              <a:rPr lang="de-DE" dirty="0" err="1"/>
              <a:t>something</a:t>
            </a:r>
            <a:endParaRPr lang="de-DE" dirty="0"/>
          </a:p>
          <a:p>
            <a:pPr marL="0" indent="0">
              <a:buNone/>
            </a:pPr>
            <a:r>
              <a:rPr lang="de-DE" dirty="0"/>
              <a:t>}</a:t>
            </a:r>
          </a:p>
          <a:p>
            <a:pPr marL="0" indent="0">
              <a:buNone/>
            </a:pPr>
            <a:r>
              <a:rPr lang="de-DE" dirty="0">
                <a:sym typeface="Wingdings" pitchFamily="2" charset="2"/>
              </a:rPr>
              <a:t> „</a:t>
            </a:r>
            <a:r>
              <a:rPr lang="de-DE" dirty="0" err="1">
                <a:sym typeface="Wingdings" pitchFamily="2" charset="2"/>
              </a:rPr>
              <a:t>Scope</a:t>
            </a:r>
            <a:r>
              <a:rPr lang="de-DE" dirty="0">
                <a:sym typeface="Wingdings" pitchFamily="2" charset="2"/>
              </a:rPr>
              <a:t>“ endet hier, </a:t>
            </a:r>
            <a:r>
              <a:rPr lang="de-DE">
                <a:sym typeface="Wingdings" pitchFamily="2" charset="2"/>
              </a:rPr>
              <a:t>automatische Zerstörung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143982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8C683D-637A-EA4E-9D3D-F50E45C00B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Pointer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F233D53B-38E3-2540-93E0-9682B258C3E1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838199" y="1690688"/>
            <a:ext cx="10734207" cy="3031214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3B77583B-66D1-F34C-901F-3E7BA9D9A528}"/>
              </a:ext>
            </a:extLst>
          </p:cNvPr>
          <p:cNvSpPr txBox="1"/>
          <p:nvPr/>
        </p:nvSpPr>
        <p:spPr>
          <a:xfrm>
            <a:off x="838198" y="4961744"/>
            <a:ext cx="6072268" cy="14773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dirty="0" err="1"/>
              <a:t>int</a:t>
            </a:r>
            <a:r>
              <a:rPr lang="de-DE" dirty="0"/>
              <a:t> var1 = 0x23;</a:t>
            </a:r>
          </a:p>
          <a:p>
            <a:r>
              <a:rPr lang="de-DE" dirty="0" err="1"/>
              <a:t>int</a:t>
            </a:r>
            <a:r>
              <a:rPr lang="de-DE" dirty="0"/>
              <a:t>* var1pt = &amp;var1;	</a:t>
            </a:r>
          </a:p>
          <a:p>
            <a:r>
              <a:rPr lang="de-DE" dirty="0" err="1"/>
              <a:t>cout</a:t>
            </a:r>
            <a:r>
              <a:rPr lang="de-DE" dirty="0"/>
              <a:t> &lt;&lt; var1pt;		// 0x10</a:t>
            </a:r>
          </a:p>
          <a:p>
            <a:r>
              <a:rPr lang="de-DE" dirty="0" err="1"/>
              <a:t>cout</a:t>
            </a:r>
            <a:r>
              <a:rPr lang="de-DE" dirty="0"/>
              <a:t> &lt;&lt; *var1pt;		// 0x23</a:t>
            </a:r>
          </a:p>
          <a:p>
            <a:r>
              <a:rPr lang="de-DE" dirty="0" err="1"/>
              <a:t>cout</a:t>
            </a:r>
            <a:r>
              <a:rPr lang="de-DE" dirty="0"/>
              <a:t> &lt;&lt; &amp;var1pt;		// 0x1100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F8962150-128B-774C-8986-A337819CCDA9}"/>
              </a:ext>
            </a:extLst>
          </p:cNvPr>
          <p:cNvSpPr txBox="1"/>
          <p:nvPr/>
        </p:nvSpPr>
        <p:spPr>
          <a:xfrm>
            <a:off x="5201587" y="4010826"/>
            <a:ext cx="6370820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600" dirty="0"/>
              <a:t>*: </a:t>
            </a:r>
            <a:r>
              <a:rPr lang="de-DE" sz="1600" dirty="0" err="1"/>
              <a:t>pointer</a:t>
            </a:r>
            <a:r>
              <a:rPr lang="de-DE" sz="1600" dirty="0"/>
              <a:t> type (vor oder nach Datentyp, oder vor Variable bei Deklaration)</a:t>
            </a:r>
          </a:p>
          <a:p>
            <a:r>
              <a:rPr lang="de-DE" sz="1600" dirty="0"/>
              <a:t>&amp;: </a:t>
            </a:r>
            <a:r>
              <a:rPr lang="de-DE" sz="1600" dirty="0" err="1"/>
              <a:t>address</a:t>
            </a:r>
            <a:r>
              <a:rPr lang="de-DE" sz="1600" dirty="0"/>
              <a:t> </a:t>
            </a:r>
            <a:r>
              <a:rPr lang="de-DE" sz="1600" dirty="0" err="1"/>
              <a:t>operator</a:t>
            </a:r>
            <a:r>
              <a:rPr lang="de-DE" sz="1600" dirty="0"/>
              <a:t> (vor Variable)</a:t>
            </a:r>
          </a:p>
          <a:p>
            <a:r>
              <a:rPr lang="de-DE" sz="1600" dirty="0"/>
              <a:t>*: </a:t>
            </a:r>
            <a:r>
              <a:rPr lang="de-DE" sz="1600" dirty="0" err="1"/>
              <a:t>dereferencing</a:t>
            </a:r>
            <a:r>
              <a:rPr lang="de-DE" sz="1600" dirty="0"/>
              <a:t> </a:t>
            </a:r>
            <a:r>
              <a:rPr lang="de-DE" sz="1600" dirty="0" err="1"/>
              <a:t>operator</a:t>
            </a:r>
            <a:r>
              <a:rPr lang="de-DE" sz="1600" dirty="0"/>
              <a:t> (vor Variable)</a:t>
            </a:r>
          </a:p>
        </p:txBody>
      </p:sp>
      <p:cxnSp>
        <p:nvCxnSpPr>
          <p:cNvPr id="16" name="Gerade Verbindung mit Pfeil 15">
            <a:extLst>
              <a:ext uri="{FF2B5EF4-FFF2-40B4-BE49-F238E27FC236}">
                <a16:creationId xmlns:a16="http://schemas.microsoft.com/office/drawing/2014/main" id="{549A5499-B483-8C48-A04F-8482F2124621}"/>
              </a:ext>
            </a:extLst>
          </p:cNvPr>
          <p:cNvCxnSpPr/>
          <p:nvPr/>
        </p:nvCxnSpPr>
        <p:spPr>
          <a:xfrm flipV="1">
            <a:off x="1331089" y="3429000"/>
            <a:ext cx="0" cy="160598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mit Pfeil 20">
            <a:extLst>
              <a:ext uri="{FF2B5EF4-FFF2-40B4-BE49-F238E27FC236}">
                <a16:creationId xmlns:a16="http://schemas.microsoft.com/office/drawing/2014/main" id="{CA7A7191-F798-524D-A837-ED50AAEAE327}"/>
              </a:ext>
            </a:extLst>
          </p:cNvPr>
          <p:cNvCxnSpPr>
            <a:cxnSpLocks/>
          </p:cNvCxnSpPr>
          <p:nvPr/>
        </p:nvCxnSpPr>
        <p:spPr>
          <a:xfrm flipV="1">
            <a:off x="1610811" y="4537276"/>
            <a:ext cx="0" cy="80058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3" name="Pfeil nach rechts 22">
            <a:extLst>
              <a:ext uri="{FF2B5EF4-FFF2-40B4-BE49-F238E27FC236}">
                <a16:creationId xmlns:a16="http://schemas.microsoft.com/office/drawing/2014/main" id="{0DCA2E34-D434-A64F-899C-65D405015E6C}"/>
              </a:ext>
            </a:extLst>
          </p:cNvPr>
          <p:cNvSpPr/>
          <p:nvPr/>
        </p:nvSpPr>
        <p:spPr>
          <a:xfrm rot="16200000">
            <a:off x="1967671" y="3686761"/>
            <a:ext cx="370389" cy="2777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71238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8C683D-637A-EA4E-9D3D-F50E45C00B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Pointer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F233D53B-38E3-2540-93E0-9682B258C3E1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838199" y="1690688"/>
            <a:ext cx="10734207" cy="3031214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3B77583B-66D1-F34C-901F-3E7BA9D9A528}"/>
              </a:ext>
            </a:extLst>
          </p:cNvPr>
          <p:cNvSpPr txBox="1"/>
          <p:nvPr/>
        </p:nvSpPr>
        <p:spPr>
          <a:xfrm>
            <a:off x="838198" y="4961744"/>
            <a:ext cx="10734206" cy="14773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numCol="2" rtlCol="0">
            <a:spAutoFit/>
          </a:bodyPr>
          <a:lstStyle/>
          <a:p>
            <a:r>
              <a:rPr lang="de-DE" dirty="0" err="1"/>
              <a:t>int</a:t>
            </a:r>
            <a:r>
              <a:rPr lang="de-DE" dirty="0"/>
              <a:t> </a:t>
            </a:r>
            <a:r>
              <a:rPr lang="de-DE" dirty="0" err="1"/>
              <a:t>array</a:t>
            </a:r>
            <a:r>
              <a:rPr lang="de-DE" dirty="0"/>
              <a:t>[4];</a:t>
            </a:r>
          </a:p>
          <a:p>
            <a:r>
              <a:rPr lang="de-DE" dirty="0" err="1"/>
              <a:t>int</a:t>
            </a:r>
            <a:r>
              <a:rPr lang="de-DE" dirty="0"/>
              <a:t>* </a:t>
            </a:r>
            <a:r>
              <a:rPr lang="de-DE" dirty="0" err="1"/>
              <a:t>arrpt</a:t>
            </a:r>
            <a:r>
              <a:rPr lang="de-DE" dirty="0"/>
              <a:t> = &amp;</a:t>
            </a:r>
            <a:r>
              <a:rPr lang="de-DE" dirty="0" err="1"/>
              <a:t>array</a:t>
            </a:r>
            <a:r>
              <a:rPr lang="de-DE" dirty="0"/>
              <a:t>[0];	</a:t>
            </a:r>
          </a:p>
          <a:p>
            <a:r>
              <a:rPr lang="de-DE" dirty="0" err="1"/>
              <a:t>cout</a:t>
            </a:r>
            <a:r>
              <a:rPr lang="de-DE" dirty="0"/>
              <a:t> &lt;&lt; </a:t>
            </a:r>
            <a:r>
              <a:rPr lang="de-DE" dirty="0" err="1"/>
              <a:t>array</a:t>
            </a:r>
            <a:r>
              <a:rPr lang="de-DE" dirty="0"/>
              <a:t>[0];		// 0x23</a:t>
            </a:r>
          </a:p>
          <a:p>
            <a:r>
              <a:rPr lang="de-DE" dirty="0" err="1"/>
              <a:t>cout</a:t>
            </a:r>
            <a:r>
              <a:rPr lang="de-DE" dirty="0"/>
              <a:t> &lt;&lt; *</a:t>
            </a:r>
            <a:r>
              <a:rPr lang="de-DE" dirty="0" err="1"/>
              <a:t>arrpt</a:t>
            </a:r>
            <a:r>
              <a:rPr lang="de-DE" dirty="0"/>
              <a:t>;		// 0x23</a:t>
            </a:r>
          </a:p>
          <a:p>
            <a:r>
              <a:rPr lang="de-DE" dirty="0" err="1"/>
              <a:t>cout</a:t>
            </a:r>
            <a:r>
              <a:rPr lang="de-DE" dirty="0"/>
              <a:t> &lt;&lt; </a:t>
            </a:r>
            <a:r>
              <a:rPr lang="de-DE" dirty="0" err="1"/>
              <a:t>arrpt</a:t>
            </a:r>
            <a:r>
              <a:rPr lang="de-DE" dirty="0"/>
              <a:t>[0];		// 0x23</a:t>
            </a:r>
          </a:p>
          <a:p>
            <a:r>
              <a:rPr lang="de-DE" dirty="0" err="1"/>
              <a:t>cout</a:t>
            </a:r>
            <a:r>
              <a:rPr lang="de-DE" dirty="0"/>
              <a:t> &lt;&lt; </a:t>
            </a:r>
            <a:r>
              <a:rPr lang="de-DE" dirty="0" err="1"/>
              <a:t>array</a:t>
            </a:r>
            <a:r>
              <a:rPr lang="de-DE" dirty="0"/>
              <a:t>[1];		// 0x56</a:t>
            </a:r>
          </a:p>
          <a:p>
            <a:r>
              <a:rPr lang="de-DE" dirty="0" err="1"/>
              <a:t>cout</a:t>
            </a:r>
            <a:r>
              <a:rPr lang="de-DE" dirty="0"/>
              <a:t> &lt;&lt; </a:t>
            </a:r>
            <a:r>
              <a:rPr lang="de-DE" dirty="0" err="1"/>
              <a:t>arrpt</a:t>
            </a:r>
            <a:r>
              <a:rPr lang="de-DE" dirty="0"/>
              <a:t>[1];		// 0x56</a:t>
            </a:r>
          </a:p>
          <a:p>
            <a:r>
              <a:rPr lang="de-DE" dirty="0" err="1"/>
              <a:t>cout</a:t>
            </a:r>
            <a:r>
              <a:rPr lang="de-DE" dirty="0"/>
              <a:t> &lt;&lt; *(</a:t>
            </a:r>
            <a:r>
              <a:rPr lang="de-DE" dirty="0" err="1"/>
              <a:t>arrpt</a:t>
            </a:r>
            <a:r>
              <a:rPr lang="de-DE" dirty="0"/>
              <a:t> + 1);	// 0x56</a:t>
            </a:r>
          </a:p>
          <a:p>
            <a:r>
              <a:rPr lang="de-DE" dirty="0" err="1">
                <a:solidFill>
                  <a:srgbClr val="FF0000"/>
                </a:solidFill>
              </a:rPr>
              <a:t>cout</a:t>
            </a:r>
            <a:r>
              <a:rPr lang="de-DE" dirty="0">
                <a:solidFill>
                  <a:srgbClr val="FF0000"/>
                </a:solidFill>
              </a:rPr>
              <a:t> &lt;&lt; </a:t>
            </a:r>
            <a:r>
              <a:rPr lang="de-DE" dirty="0" err="1">
                <a:solidFill>
                  <a:srgbClr val="FF0000"/>
                </a:solidFill>
              </a:rPr>
              <a:t>arrpt</a:t>
            </a:r>
            <a:r>
              <a:rPr lang="de-DE" dirty="0">
                <a:solidFill>
                  <a:srgbClr val="FF0000"/>
                </a:solidFill>
              </a:rPr>
              <a:t> + 5;		// 0x15</a:t>
            </a:r>
          </a:p>
          <a:p>
            <a:r>
              <a:rPr lang="de-DE" dirty="0" err="1">
                <a:solidFill>
                  <a:srgbClr val="FF0000"/>
                </a:solidFill>
              </a:rPr>
              <a:t>cout</a:t>
            </a:r>
            <a:r>
              <a:rPr lang="de-DE" dirty="0">
                <a:solidFill>
                  <a:srgbClr val="FF0000"/>
                </a:solidFill>
              </a:rPr>
              <a:t> &lt;&lt; *(</a:t>
            </a:r>
            <a:r>
              <a:rPr lang="de-DE" dirty="0" err="1">
                <a:solidFill>
                  <a:srgbClr val="FF0000"/>
                </a:solidFill>
              </a:rPr>
              <a:t>arrpt</a:t>
            </a:r>
            <a:r>
              <a:rPr lang="de-DE" dirty="0">
                <a:solidFill>
                  <a:srgbClr val="FF0000"/>
                </a:solidFill>
              </a:rPr>
              <a:t> + 5)	;	// 0x34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F8962150-128B-774C-8986-A337819CCDA9}"/>
              </a:ext>
            </a:extLst>
          </p:cNvPr>
          <p:cNvSpPr txBox="1"/>
          <p:nvPr/>
        </p:nvSpPr>
        <p:spPr>
          <a:xfrm>
            <a:off x="5201587" y="4010826"/>
            <a:ext cx="6370820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600" dirty="0"/>
              <a:t>*: </a:t>
            </a:r>
            <a:r>
              <a:rPr lang="de-DE" sz="1600" dirty="0" err="1"/>
              <a:t>pointer</a:t>
            </a:r>
            <a:r>
              <a:rPr lang="de-DE" sz="1600" dirty="0"/>
              <a:t> type (vor oder nach Datentyp, oder vor Variable bei Deklaration)</a:t>
            </a:r>
          </a:p>
          <a:p>
            <a:r>
              <a:rPr lang="de-DE" sz="1600" dirty="0"/>
              <a:t>&amp;: </a:t>
            </a:r>
            <a:r>
              <a:rPr lang="de-DE" sz="1600" dirty="0" err="1"/>
              <a:t>address</a:t>
            </a:r>
            <a:r>
              <a:rPr lang="de-DE" sz="1600" dirty="0"/>
              <a:t> </a:t>
            </a:r>
            <a:r>
              <a:rPr lang="de-DE" sz="1600" dirty="0" err="1"/>
              <a:t>operator</a:t>
            </a:r>
            <a:r>
              <a:rPr lang="de-DE" sz="1600" dirty="0"/>
              <a:t> (vor Variable)</a:t>
            </a:r>
          </a:p>
          <a:p>
            <a:r>
              <a:rPr lang="de-DE" sz="1600" dirty="0"/>
              <a:t>*: </a:t>
            </a:r>
            <a:r>
              <a:rPr lang="de-DE" sz="1600" dirty="0" err="1"/>
              <a:t>dereferencing</a:t>
            </a:r>
            <a:r>
              <a:rPr lang="de-DE" sz="1600" dirty="0"/>
              <a:t> </a:t>
            </a:r>
            <a:r>
              <a:rPr lang="de-DE" sz="1600" dirty="0" err="1"/>
              <a:t>operator</a:t>
            </a:r>
            <a:r>
              <a:rPr lang="de-DE" sz="1600" dirty="0"/>
              <a:t> (vor Variable)</a:t>
            </a:r>
          </a:p>
        </p:txBody>
      </p:sp>
      <p:sp>
        <p:nvSpPr>
          <p:cNvPr id="3" name="Rahmen 2">
            <a:extLst>
              <a:ext uri="{FF2B5EF4-FFF2-40B4-BE49-F238E27FC236}">
                <a16:creationId xmlns:a16="http://schemas.microsoft.com/office/drawing/2014/main" id="{68C11F06-DE36-3B47-8C17-118C70C122B7}"/>
              </a:ext>
            </a:extLst>
          </p:cNvPr>
          <p:cNvSpPr/>
          <p:nvPr/>
        </p:nvSpPr>
        <p:spPr>
          <a:xfrm>
            <a:off x="1056804" y="2847174"/>
            <a:ext cx="5309272" cy="845150"/>
          </a:xfrm>
          <a:prstGeom prst="frame">
            <a:avLst>
              <a:gd name="adj1" fmla="val 4283"/>
            </a:avLst>
          </a:prstGeom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cxnSp>
        <p:nvCxnSpPr>
          <p:cNvPr id="8" name="Gerade Verbindung mit Pfeil 7">
            <a:extLst>
              <a:ext uri="{FF2B5EF4-FFF2-40B4-BE49-F238E27FC236}">
                <a16:creationId xmlns:a16="http://schemas.microsoft.com/office/drawing/2014/main" id="{162BA5EF-64EE-4B4C-A99A-A4644E01605F}"/>
              </a:ext>
            </a:extLst>
          </p:cNvPr>
          <p:cNvCxnSpPr/>
          <p:nvPr/>
        </p:nvCxnSpPr>
        <p:spPr>
          <a:xfrm flipV="1">
            <a:off x="1551008" y="3678171"/>
            <a:ext cx="0" cy="128357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B621CA08-67A8-0049-8334-7EACDDFFB6A6}"/>
              </a:ext>
            </a:extLst>
          </p:cNvPr>
          <p:cNvCxnSpPr/>
          <p:nvPr/>
        </p:nvCxnSpPr>
        <p:spPr>
          <a:xfrm flipV="1">
            <a:off x="1689903" y="4721902"/>
            <a:ext cx="0" cy="60245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1" name="Pfeil nach rechts 10">
            <a:extLst>
              <a:ext uri="{FF2B5EF4-FFF2-40B4-BE49-F238E27FC236}">
                <a16:creationId xmlns:a16="http://schemas.microsoft.com/office/drawing/2014/main" id="{262401C6-0247-FB40-920A-D8C6E6B8332E}"/>
              </a:ext>
            </a:extLst>
          </p:cNvPr>
          <p:cNvSpPr/>
          <p:nvPr/>
        </p:nvSpPr>
        <p:spPr>
          <a:xfrm rot="16200000">
            <a:off x="1967671" y="3686761"/>
            <a:ext cx="370389" cy="2777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573418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8C683D-637A-EA4E-9D3D-F50E45C00B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Pointer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F233D53B-38E3-2540-93E0-9682B258C3E1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838199" y="1690688"/>
            <a:ext cx="10734207" cy="3031214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3B77583B-66D1-F34C-901F-3E7BA9D9A528}"/>
              </a:ext>
            </a:extLst>
          </p:cNvPr>
          <p:cNvSpPr txBox="1"/>
          <p:nvPr/>
        </p:nvSpPr>
        <p:spPr>
          <a:xfrm>
            <a:off x="838198" y="4961744"/>
            <a:ext cx="10734206" cy="17543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numCol="3" rtlCol="0">
            <a:spAutoFit/>
          </a:bodyPr>
          <a:lstStyle/>
          <a:p>
            <a:r>
              <a:rPr lang="de-DE" dirty="0" err="1"/>
              <a:t>int</a:t>
            </a:r>
            <a:r>
              <a:rPr lang="de-DE" dirty="0"/>
              <a:t> </a:t>
            </a:r>
            <a:r>
              <a:rPr lang="de-DE" dirty="0" err="1"/>
              <a:t>value</a:t>
            </a:r>
            <a:r>
              <a:rPr lang="de-DE" dirty="0"/>
              <a:t> = 0x23;</a:t>
            </a:r>
          </a:p>
          <a:p>
            <a:r>
              <a:rPr lang="de-DE" dirty="0" err="1"/>
              <a:t>int</a:t>
            </a:r>
            <a:r>
              <a:rPr lang="de-DE" dirty="0"/>
              <a:t>* ptr1 = &amp;</a:t>
            </a:r>
            <a:r>
              <a:rPr lang="de-DE" dirty="0" err="1"/>
              <a:t>value</a:t>
            </a:r>
            <a:r>
              <a:rPr lang="de-DE" dirty="0"/>
              <a:t>;	</a:t>
            </a:r>
          </a:p>
          <a:p>
            <a:r>
              <a:rPr lang="de-DE" dirty="0" err="1"/>
              <a:t>int</a:t>
            </a:r>
            <a:r>
              <a:rPr lang="de-DE" dirty="0"/>
              <a:t>** ptr2 = &amp;ptr1;</a:t>
            </a:r>
          </a:p>
          <a:p>
            <a:r>
              <a:rPr lang="de-DE" dirty="0" err="1"/>
              <a:t>int</a:t>
            </a:r>
            <a:r>
              <a:rPr lang="de-DE" dirty="0"/>
              <a:t>*** ptr3 = &amp;ptr2;</a:t>
            </a:r>
          </a:p>
          <a:p>
            <a:r>
              <a:rPr lang="de-DE" dirty="0" err="1"/>
              <a:t>int</a:t>
            </a:r>
            <a:r>
              <a:rPr lang="de-DE" dirty="0"/>
              <a:t>* ptr4 = ptr1 + 1;</a:t>
            </a:r>
          </a:p>
          <a:p>
            <a:r>
              <a:rPr lang="de-DE" dirty="0" err="1"/>
              <a:t>int</a:t>
            </a:r>
            <a:r>
              <a:rPr lang="de-DE" dirty="0"/>
              <a:t>** ptr5 = ptr2 + 2;</a:t>
            </a:r>
          </a:p>
          <a:p>
            <a:r>
              <a:rPr lang="de-DE" dirty="0"/>
              <a:t>ptr1 = </a:t>
            </a:r>
          </a:p>
          <a:p>
            <a:r>
              <a:rPr lang="de-DE" dirty="0"/>
              <a:t>*ptr1 =</a:t>
            </a:r>
          </a:p>
          <a:p>
            <a:r>
              <a:rPr lang="de-DE" dirty="0"/>
              <a:t>&amp;ptr1 =</a:t>
            </a:r>
          </a:p>
          <a:p>
            <a:r>
              <a:rPr lang="de-DE" dirty="0"/>
              <a:t>ptr2 =</a:t>
            </a:r>
          </a:p>
          <a:p>
            <a:r>
              <a:rPr lang="de-DE" dirty="0"/>
              <a:t>*ptr2 =</a:t>
            </a:r>
          </a:p>
          <a:p>
            <a:r>
              <a:rPr lang="de-DE" dirty="0"/>
              <a:t>**ptr2 =</a:t>
            </a:r>
          </a:p>
          <a:p>
            <a:r>
              <a:rPr lang="de-DE" dirty="0"/>
              <a:t>***ptr3 =</a:t>
            </a:r>
          </a:p>
          <a:p>
            <a:r>
              <a:rPr lang="de-DE" dirty="0"/>
              <a:t>&amp;ptr3 =</a:t>
            </a:r>
          </a:p>
          <a:p>
            <a:r>
              <a:rPr lang="de-DE" dirty="0"/>
              <a:t>ptr4 =</a:t>
            </a:r>
          </a:p>
          <a:p>
            <a:r>
              <a:rPr lang="de-DE" dirty="0"/>
              <a:t>*ptr4 =</a:t>
            </a:r>
          </a:p>
          <a:p>
            <a:r>
              <a:rPr lang="de-DE" dirty="0"/>
              <a:t>*ptr5 =</a:t>
            </a:r>
          </a:p>
          <a:p>
            <a:r>
              <a:rPr lang="de-DE" dirty="0"/>
              <a:t>**ptr5 =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F8962150-128B-774C-8986-A337819CCDA9}"/>
              </a:ext>
            </a:extLst>
          </p:cNvPr>
          <p:cNvSpPr txBox="1"/>
          <p:nvPr/>
        </p:nvSpPr>
        <p:spPr>
          <a:xfrm>
            <a:off x="5201587" y="4010826"/>
            <a:ext cx="6370820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600" dirty="0"/>
              <a:t>*: </a:t>
            </a:r>
            <a:r>
              <a:rPr lang="de-DE" sz="1600" dirty="0" err="1"/>
              <a:t>pointer</a:t>
            </a:r>
            <a:r>
              <a:rPr lang="de-DE" sz="1600" dirty="0"/>
              <a:t> type (vor oder nach Datentyp, oder vor Variable bei Deklaration)</a:t>
            </a:r>
          </a:p>
          <a:p>
            <a:r>
              <a:rPr lang="de-DE" sz="1600" dirty="0"/>
              <a:t>&amp;: </a:t>
            </a:r>
            <a:r>
              <a:rPr lang="de-DE" sz="1600" dirty="0" err="1"/>
              <a:t>address</a:t>
            </a:r>
            <a:r>
              <a:rPr lang="de-DE" sz="1600" dirty="0"/>
              <a:t> </a:t>
            </a:r>
            <a:r>
              <a:rPr lang="de-DE" sz="1600" dirty="0" err="1"/>
              <a:t>operator</a:t>
            </a:r>
            <a:r>
              <a:rPr lang="de-DE" sz="1600" dirty="0"/>
              <a:t> (vor Variable)</a:t>
            </a:r>
          </a:p>
          <a:p>
            <a:r>
              <a:rPr lang="de-DE" sz="1600" dirty="0"/>
              <a:t>*: </a:t>
            </a:r>
            <a:r>
              <a:rPr lang="de-DE" sz="1600" dirty="0" err="1"/>
              <a:t>dereferencing</a:t>
            </a:r>
            <a:r>
              <a:rPr lang="de-DE" sz="1600" dirty="0"/>
              <a:t> </a:t>
            </a:r>
            <a:r>
              <a:rPr lang="de-DE" sz="1600" dirty="0" err="1"/>
              <a:t>operator</a:t>
            </a:r>
            <a:r>
              <a:rPr lang="de-DE" sz="1600" dirty="0"/>
              <a:t> (vor Variable)</a:t>
            </a:r>
          </a:p>
        </p:txBody>
      </p:sp>
      <p:cxnSp>
        <p:nvCxnSpPr>
          <p:cNvPr id="8" name="Gerade Verbindung mit Pfeil 7">
            <a:extLst>
              <a:ext uri="{FF2B5EF4-FFF2-40B4-BE49-F238E27FC236}">
                <a16:creationId xmlns:a16="http://schemas.microsoft.com/office/drawing/2014/main" id="{162BA5EF-64EE-4B4C-A99A-A4644E01605F}"/>
              </a:ext>
            </a:extLst>
          </p:cNvPr>
          <p:cNvCxnSpPr/>
          <p:nvPr/>
        </p:nvCxnSpPr>
        <p:spPr>
          <a:xfrm flipV="1">
            <a:off x="1551008" y="3678171"/>
            <a:ext cx="0" cy="128357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B621CA08-67A8-0049-8334-7EACDDFFB6A6}"/>
              </a:ext>
            </a:extLst>
          </p:cNvPr>
          <p:cNvCxnSpPr>
            <a:cxnSpLocks/>
          </p:cNvCxnSpPr>
          <p:nvPr/>
        </p:nvCxnSpPr>
        <p:spPr>
          <a:xfrm flipV="1">
            <a:off x="1689903" y="3640436"/>
            <a:ext cx="2604305" cy="168391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" name="Nach unten gekrümmter Pfeil 8">
            <a:extLst>
              <a:ext uri="{FF2B5EF4-FFF2-40B4-BE49-F238E27FC236}">
                <a16:creationId xmlns:a16="http://schemas.microsoft.com/office/drawing/2014/main" id="{1F9370E3-C007-E544-B5ED-C30032DDA0EF}"/>
              </a:ext>
            </a:extLst>
          </p:cNvPr>
          <p:cNvSpPr/>
          <p:nvPr/>
        </p:nvSpPr>
        <p:spPr>
          <a:xfrm flipH="1">
            <a:off x="1689903" y="2569902"/>
            <a:ext cx="2314922" cy="298505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2558A9FA-9FC0-0C41-ACA1-B63D7441A5A1}"/>
              </a:ext>
            </a:extLst>
          </p:cNvPr>
          <p:cNvCxnSpPr>
            <a:cxnSpLocks/>
          </p:cNvCxnSpPr>
          <p:nvPr/>
        </p:nvCxnSpPr>
        <p:spPr>
          <a:xfrm flipV="1">
            <a:off x="1724619" y="3640436"/>
            <a:ext cx="5150743" cy="196428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mit Pfeil 13">
            <a:extLst>
              <a:ext uri="{FF2B5EF4-FFF2-40B4-BE49-F238E27FC236}">
                <a16:creationId xmlns:a16="http://schemas.microsoft.com/office/drawing/2014/main" id="{E5E9CC55-29BD-7142-921A-AFDF12F2511B}"/>
              </a:ext>
            </a:extLst>
          </p:cNvPr>
          <p:cNvCxnSpPr>
            <a:cxnSpLocks/>
          </p:cNvCxnSpPr>
          <p:nvPr/>
        </p:nvCxnSpPr>
        <p:spPr>
          <a:xfrm flipV="1">
            <a:off x="1828797" y="4721902"/>
            <a:ext cx="2604305" cy="115812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1" name="Nach unten gekrümmter Pfeil 10">
            <a:extLst>
              <a:ext uri="{FF2B5EF4-FFF2-40B4-BE49-F238E27FC236}">
                <a16:creationId xmlns:a16="http://schemas.microsoft.com/office/drawing/2014/main" id="{C36BD7F9-B050-B44B-B3FA-AEDB6F7F2D33}"/>
              </a:ext>
            </a:extLst>
          </p:cNvPr>
          <p:cNvSpPr/>
          <p:nvPr/>
        </p:nvSpPr>
        <p:spPr>
          <a:xfrm flipH="1">
            <a:off x="4388441" y="2552251"/>
            <a:ext cx="2314922" cy="298505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24571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468647-B7A4-C245-83EF-52BA1AD09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Konstruktor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F3A698F-2519-C44F-98D9-07567C84CE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de-DE" sz="3600" dirty="0"/>
              <a:t>Spezielle Funktion, die ausgeführt wird, wenn eine Instanz der Klasse, d.h. ein Objekt, erzeugt wird.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 err="1"/>
              <a:t>class</a:t>
            </a:r>
            <a:r>
              <a:rPr lang="de-DE" dirty="0"/>
              <a:t> </a:t>
            </a:r>
            <a:r>
              <a:rPr lang="de-DE" dirty="0" err="1"/>
              <a:t>MyClass</a:t>
            </a:r>
            <a:endParaRPr lang="de-DE" dirty="0"/>
          </a:p>
          <a:p>
            <a:pPr marL="0" indent="0">
              <a:buNone/>
            </a:pPr>
            <a:r>
              <a:rPr lang="de-DE" dirty="0"/>
              <a:t>{</a:t>
            </a:r>
          </a:p>
          <a:p>
            <a:pPr marL="0" indent="0">
              <a:buNone/>
            </a:pPr>
            <a:r>
              <a:rPr lang="de-DE" dirty="0"/>
              <a:t>	</a:t>
            </a:r>
            <a:r>
              <a:rPr lang="de-DE" dirty="0" err="1"/>
              <a:t>MyClass</a:t>
            </a:r>
            <a:r>
              <a:rPr lang="de-DE" dirty="0"/>
              <a:t>() </a:t>
            </a:r>
          </a:p>
          <a:p>
            <a:pPr marL="0" indent="0">
              <a:buNone/>
            </a:pPr>
            <a:r>
              <a:rPr lang="de-DE" dirty="0"/>
              <a:t>	{</a:t>
            </a:r>
          </a:p>
          <a:p>
            <a:pPr marL="0" indent="0">
              <a:buNone/>
            </a:pPr>
            <a:r>
              <a:rPr lang="de-DE" dirty="0"/>
              <a:t>		</a:t>
            </a:r>
            <a:r>
              <a:rPr lang="de-DE" dirty="0" err="1"/>
              <a:t>someInteger</a:t>
            </a:r>
            <a:r>
              <a:rPr lang="de-DE" dirty="0"/>
              <a:t> = 99;</a:t>
            </a:r>
          </a:p>
          <a:p>
            <a:pPr marL="0" indent="0">
              <a:buNone/>
            </a:pPr>
            <a:r>
              <a:rPr lang="de-DE" dirty="0"/>
              <a:t>	}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/>
              <a:t>	</a:t>
            </a:r>
            <a:r>
              <a:rPr lang="de-DE" dirty="0" err="1"/>
              <a:t>int</a:t>
            </a:r>
            <a:r>
              <a:rPr lang="de-DE" dirty="0"/>
              <a:t> </a:t>
            </a:r>
            <a:r>
              <a:rPr lang="de-DE" dirty="0" err="1"/>
              <a:t>someInteger</a:t>
            </a:r>
            <a:r>
              <a:rPr lang="de-DE" dirty="0"/>
              <a:t>;</a:t>
            </a:r>
          </a:p>
          <a:p>
            <a:pPr marL="0" indent="0">
              <a:buNone/>
            </a:pPr>
            <a:r>
              <a:rPr lang="de-DE" dirty="0"/>
              <a:t>};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 err="1"/>
              <a:t>MyClass</a:t>
            </a:r>
            <a:r>
              <a:rPr lang="de-DE" dirty="0"/>
              <a:t> </a:t>
            </a:r>
            <a:r>
              <a:rPr lang="de-DE" dirty="0" err="1"/>
              <a:t>myObject</a:t>
            </a:r>
            <a:r>
              <a:rPr lang="de-DE" dirty="0"/>
              <a:t>;</a:t>
            </a:r>
          </a:p>
          <a:p>
            <a:pPr marL="0" indent="0">
              <a:buNone/>
            </a:pPr>
            <a:r>
              <a:rPr lang="de-DE" dirty="0" err="1"/>
              <a:t>cout</a:t>
            </a:r>
            <a:r>
              <a:rPr lang="de-DE" dirty="0"/>
              <a:t> &lt;&lt; </a:t>
            </a:r>
            <a:r>
              <a:rPr lang="de-DE" dirty="0" err="1"/>
              <a:t>myObject.someInteger</a:t>
            </a:r>
            <a:r>
              <a:rPr lang="de-DE" dirty="0"/>
              <a:t>;		// 99</a:t>
            </a:r>
          </a:p>
          <a:p>
            <a:pPr marL="0" indent="0">
              <a:buNone/>
            </a:pPr>
            <a:r>
              <a:rPr lang="de-DE" dirty="0">
                <a:solidFill>
                  <a:srgbClr val="FF0000"/>
                </a:solidFill>
              </a:rPr>
              <a:t>Was wäre die Ausgabe ohne den Konstruktor?</a:t>
            </a:r>
          </a:p>
        </p:txBody>
      </p:sp>
    </p:spTree>
    <p:extLst>
      <p:ext uri="{BB962C8B-B14F-4D97-AF65-F5344CB8AC3E}">
        <p14:creationId xmlns:p14="http://schemas.microsoft.com/office/powerpoint/2010/main" val="8924094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70B4838-19C7-A048-9DC4-42BC539521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Destruktor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BBC9E31-187A-2A4D-B896-3A206558A2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de-DE" dirty="0"/>
              <a:t>Spezielle Funktion, die ausgeführt wird, wenn eine Instanz der Klasse, d.h. ein Objekt, „zerstört“ wird.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 err="1"/>
              <a:t>class</a:t>
            </a:r>
            <a:r>
              <a:rPr lang="de-DE" dirty="0"/>
              <a:t> </a:t>
            </a:r>
            <a:r>
              <a:rPr lang="de-DE" dirty="0" err="1"/>
              <a:t>MyClass</a:t>
            </a:r>
            <a:endParaRPr lang="de-DE" dirty="0"/>
          </a:p>
          <a:p>
            <a:pPr marL="0" indent="0">
              <a:buNone/>
            </a:pPr>
            <a:r>
              <a:rPr lang="de-DE" dirty="0"/>
              <a:t>{</a:t>
            </a:r>
          </a:p>
          <a:p>
            <a:pPr marL="0" indent="0">
              <a:buNone/>
            </a:pPr>
            <a:r>
              <a:rPr lang="de-DE" dirty="0"/>
              <a:t>	~</a:t>
            </a:r>
            <a:r>
              <a:rPr lang="de-DE" dirty="0" err="1"/>
              <a:t>MyClass</a:t>
            </a:r>
            <a:r>
              <a:rPr lang="de-DE" dirty="0"/>
              <a:t>() </a:t>
            </a:r>
          </a:p>
          <a:p>
            <a:pPr marL="0" indent="0">
              <a:buNone/>
            </a:pPr>
            <a:r>
              <a:rPr lang="de-DE" dirty="0"/>
              <a:t>	{</a:t>
            </a:r>
          </a:p>
          <a:p>
            <a:pPr marL="0" indent="0">
              <a:buNone/>
            </a:pPr>
            <a:r>
              <a:rPr lang="de-DE" dirty="0"/>
              <a:t>		// clean </a:t>
            </a:r>
            <a:r>
              <a:rPr lang="de-DE" dirty="0" err="1"/>
              <a:t>up</a:t>
            </a:r>
            <a:r>
              <a:rPr lang="de-DE" dirty="0"/>
              <a:t> </a:t>
            </a:r>
            <a:r>
              <a:rPr lang="de-DE" dirty="0" err="1"/>
              <a:t>used</a:t>
            </a:r>
            <a:r>
              <a:rPr lang="de-DE" dirty="0"/>
              <a:t> </a:t>
            </a:r>
            <a:r>
              <a:rPr lang="de-DE" dirty="0" err="1"/>
              <a:t>resources</a:t>
            </a:r>
            <a:r>
              <a:rPr lang="de-DE" dirty="0"/>
              <a:t>!</a:t>
            </a:r>
          </a:p>
          <a:p>
            <a:pPr marL="0" indent="0">
              <a:buNone/>
            </a:pPr>
            <a:r>
              <a:rPr lang="de-DE" dirty="0"/>
              <a:t>	}</a:t>
            </a:r>
          </a:p>
          <a:p>
            <a:pPr marL="0" indent="0">
              <a:buNone/>
            </a:pPr>
            <a:r>
              <a:rPr lang="de-DE" dirty="0"/>
              <a:t>};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>
                <a:solidFill>
                  <a:srgbClr val="FF0000"/>
                </a:solidFill>
              </a:rPr>
              <a:t>Einen </a:t>
            </a:r>
            <a:r>
              <a:rPr lang="de-DE" dirty="0" err="1">
                <a:solidFill>
                  <a:srgbClr val="FF0000"/>
                </a:solidFill>
              </a:rPr>
              <a:t>Use</a:t>
            </a:r>
            <a:r>
              <a:rPr lang="de-DE" dirty="0">
                <a:solidFill>
                  <a:srgbClr val="FF0000"/>
                </a:solidFill>
              </a:rPr>
              <a:t>-Case werden wir gleich sehen.</a:t>
            </a:r>
          </a:p>
        </p:txBody>
      </p:sp>
    </p:spTree>
    <p:extLst>
      <p:ext uri="{BB962C8B-B14F-4D97-AF65-F5344CB8AC3E}">
        <p14:creationId xmlns:p14="http://schemas.microsoft.com/office/powerpoint/2010/main" val="34920464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193DF0-1C21-4D4C-AF2F-1D2E20E04B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Speicher reservieren (</a:t>
            </a:r>
            <a:r>
              <a:rPr lang="de-DE" dirty="0" err="1"/>
              <a:t>allozieren</a:t>
            </a:r>
            <a:r>
              <a:rPr lang="de-DE" dirty="0"/>
              <a:t>)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F866C33-69AC-7249-946A-6AC14971BA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de-DE" dirty="0"/>
              <a:t>Bisher: auf dem Stack</a:t>
            </a:r>
          </a:p>
          <a:p>
            <a:pPr marL="0" indent="0">
              <a:buNone/>
            </a:pPr>
            <a:r>
              <a:rPr lang="de-DE" dirty="0"/>
              <a:t>Vorteil: Einfach, schnell</a:t>
            </a:r>
          </a:p>
          <a:p>
            <a:pPr marL="0" indent="0">
              <a:buNone/>
            </a:pPr>
            <a:r>
              <a:rPr lang="de-DE" dirty="0"/>
              <a:t>Nachteil: Sehr wenig vorhanden = teuer!</a:t>
            </a:r>
          </a:p>
          <a:p>
            <a:pPr>
              <a:buFont typeface="Wingdings" pitchFamily="2" charset="2"/>
              <a:buChar char="à"/>
            </a:pPr>
            <a:r>
              <a:rPr lang="de-DE" dirty="0">
                <a:sym typeface="Wingdings" pitchFamily="2" charset="2"/>
              </a:rPr>
              <a:t>Eignet sich für Standarddatentypen und kleine Datenstrukturen</a:t>
            </a:r>
          </a:p>
          <a:p>
            <a:pPr>
              <a:buFont typeface="Wingdings" pitchFamily="2" charset="2"/>
              <a:buChar char="à"/>
            </a:pPr>
            <a:endParaRPr lang="de-DE" dirty="0"/>
          </a:p>
          <a:p>
            <a:pPr marL="0" indent="0">
              <a:buNone/>
            </a:pPr>
            <a:r>
              <a:rPr lang="de-DE" dirty="0"/>
              <a:t>Neu: Heap</a:t>
            </a:r>
          </a:p>
          <a:p>
            <a:pPr marL="0" indent="0">
              <a:buNone/>
            </a:pPr>
            <a:r>
              <a:rPr lang="de-DE" dirty="0"/>
              <a:t>Vorteil: viel vorhanden = billig</a:t>
            </a:r>
          </a:p>
          <a:p>
            <a:pPr marL="0" indent="0">
              <a:buNone/>
            </a:pPr>
            <a:r>
              <a:rPr lang="de-DE" dirty="0"/>
              <a:t>Nachteil: etwas langsamer, viel komplizierter</a:t>
            </a:r>
          </a:p>
          <a:p>
            <a:pPr>
              <a:buFont typeface="Wingdings" pitchFamily="2" charset="2"/>
              <a:buChar char="à"/>
            </a:pPr>
            <a:r>
              <a:rPr lang="de-DE" dirty="0">
                <a:sym typeface="Wingdings" pitchFamily="2" charset="2"/>
              </a:rPr>
              <a:t>Für </a:t>
            </a:r>
            <a:r>
              <a:rPr lang="de-DE" dirty="0" err="1">
                <a:sym typeface="Wingdings" pitchFamily="2" charset="2"/>
              </a:rPr>
              <a:t>grosse</a:t>
            </a:r>
            <a:r>
              <a:rPr lang="de-DE" dirty="0">
                <a:sym typeface="Wingdings" pitchFamily="2" charset="2"/>
              </a:rPr>
              <a:t> Datenstrukturen, z.B. komplexe Datentypen und Arrays</a:t>
            </a:r>
          </a:p>
          <a:p>
            <a:pPr>
              <a:buFont typeface="Wingdings" pitchFamily="2" charset="2"/>
              <a:buChar char="à"/>
            </a:pPr>
            <a:endParaRPr lang="de-DE" dirty="0">
              <a:sym typeface="Wingdings" pitchFamily="2" charset="2"/>
            </a:endParaRPr>
          </a:p>
          <a:p>
            <a:pPr>
              <a:buFont typeface="Wingdings" pitchFamily="2" charset="2"/>
              <a:buChar char="à"/>
            </a:pPr>
            <a:r>
              <a:rPr lang="de-DE" dirty="0">
                <a:sym typeface="Wingdings" pitchFamily="2" charset="2"/>
              </a:rPr>
              <a:t>Wir werden gleich ein ganzes GUI-Element </a:t>
            </a:r>
            <a:r>
              <a:rPr lang="de-DE" dirty="0" err="1">
                <a:sym typeface="Wingdings" pitchFamily="2" charset="2"/>
              </a:rPr>
              <a:t>allozieren</a:t>
            </a:r>
            <a:r>
              <a:rPr lang="de-DE" dirty="0">
                <a:sym typeface="Wingdings" pitchFamily="2" charset="2"/>
              </a:rPr>
              <a:t>!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889453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2BBA34-6FF7-0442-8739-3D718F9338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new</a:t>
            </a:r>
            <a:r>
              <a:rPr lang="de-DE" dirty="0"/>
              <a:t> / </a:t>
            </a:r>
            <a:r>
              <a:rPr lang="de-DE" dirty="0" err="1"/>
              <a:t>delete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FA41169-AF29-6941-8E2F-A6BCBFD2DC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de-DE" dirty="0"/>
              <a:t>New erzeugt ein neues Objekt auf dem Heap und liefert die Adresse zurück:</a:t>
            </a:r>
          </a:p>
          <a:p>
            <a:pPr marL="0" indent="0">
              <a:buNone/>
            </a:pPr>
            <a:r>
              <a:rPr lang="de-DE" i="1" dirty="0" err="1"/>
              <a:t>MyHugeClass</a:t>
            </a:r>
            <a:r>
              <a:rPr lang="de-DE" i="1" dirty="0"/>
              <a:t>* </a:t>
            </a:r>
            <a:r>
              <a:rPr lang="de-DE" i="1" dirty="0" err="1"/>
              <a:t>heapObject</a:t>
            </a:r>
            <a:r>
              <a:rPr lang="de-DE" i="1" dirty="0"/>
              <a:t> = </a:t>
            </a:r>
            <a:r>
              <a:rPr lang="de-DE" i="1" dirty="0" err="1"/>
              <a:t>new</a:t>
            </a:r>
            <a:r>
              <a:rPr lang="de-DE" i="1" dirty="0"/>
              <a:t> </a:t>
            </a:r>
            <a:r>
              <a:rPr lang="de-DE" i="1" dirty="0" err="1"/>
              <a:t>MyHugeClass</a:t>
            </a:r>
            <a:r>
              <a:rPr lang="de-DE" i="1" dirty="0"/>
              <a:t>();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/>
              <a:t>Zugriff mit -&gt; statt . (weil Pointer):</a:t>
            </a:r>
          </a:p>
          <a:p>
            <a:pPr marL="0" indent="0">
              <a:buNone/>
            </a:pPr>
            <a:r>
              <a:rPr lang="de-DE" i="1" dirty="0" err="1"/>
              <a:t>heapObject</a:t>
            </a:r>
            <a:r>
              <a:rPr lang="de-DE" i="1" dirty="0"/>
              <a:t>-&gt;</a:t>
            </a:r>
            <a:r>
              <a:rPr lang="de-DE" i="1" dirty="0" err="1"/>
              <a:t>doSomethingWithMyHugeData</a:t>
            </a:r>
            <a:r>
              <a:rPr lang="de-DE" i="1" dirty="0"/>
              <a:t>();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/>
              <a:t>Speicher wieder freigeben:</a:t>
            </a:r>
          </a:p>
          <a:p>
            <a:pPr marL="0" indent="0">
              <a:buNone/>
            </a:pPr>
            <a:r>
              <a:rPr lang="de-DE" i="1" dirty="0" err="1"/>
              <a:t>delete</a:t>
            </a:r>
            <a:r>
              <a:rPr lang="de-DE" i="1" dirty="0"/>
              <a:t> </a:t>
            </a:r>
            <a:r>
              <a:rPr lang="de-DE" i="1" dirty="0" err="1"/>
              <a:t>heapObject</a:t>
            </a:r>
            <a:r>
              <a:rPr lang="de-DE" i="1" dirty="0"/>
              <a:t>;</a:t>
            </a:r>
          </a:p>
          <a:p>
            <a:pPr marL="0" indent="0">
              <a:buNone/>
            </a:pPr>
            <a:r>
              <a:rPr lang="de-DE" dirty="0">
                <a:sym typeface="Wingdings" pitchFamily="2" charset="2"/>
              </a:rPr>
              <a:t> Hier wird der </a:t>
            </a:r>
            <a:r>
              <a:rPr lang="de-DE" dirty="0" err="1">
                <a:sym typeface="Wingdings" pitchFamily="2" charset="2"/>
              </a:rPr>
              <a:t>Destruktor</a:t>
            </a:r>
            <a:r>
              <a:rPr lang="de-DE" dirty="0">
                <a:sym typeface="Wingdings" pitchFamily="2" charset="2"/>
              </a:rPr>
              <a:t> aufgerufen!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590434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0B08B86-7BE2-404A-9A6B-85E60987BB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Unterschied zu z.B. JAVA / C#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70F8B55-A638-0944-BE4F-CCC89ECC27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/>
              <a:t>In JAVA/C#:</a:t>
            </a:r>
          </a:p>
          <a:p>
            <a:pPr marL="0" indent="0">
              <a:buNone/>
            </a:pPr>
            <a:r>
              <a:rPr lang="de-DE" dirty="0" err="1"/>
              <a:t>MyType</a:t>
            </a:r>
            <a:r>
              <a:rPr lang="de-DE" dirty="0"/>
              <a:t> </a:t>
            </a:r>
            <a:r>
              <a:rPr lang="de-DE" dirty="0" err="1"/>
              <a:t>myObject</a:t>
            </a:r>
            <a:r>
              <a:rPr lang="de-DE" dirty="0"/>
              <a:t> = </a:t>
            </a:r>
            <a:r>
              <a:rPr lang="de-DE" dirty="0" err="1"/>
              <a:t>new</a:t>
            </a:r>
            <a:r>
              <a:rPr lang="de-DE" dirty="0"/>
              <a:t> </a:t>
            </a:r>
            <a:r>
              <a:rPr lang="de-DE" dirty="0" err="1"/>
              <a:t>MyType</a:t>
            </a:r>
            <a:r>
              <a:rPr lang="de-DE" dirty="0"/>
              <a:t>();</a:t>
            </a:r>
          </a:p>
          <a:p>
            <a:pPr marL="0" indent="0">
              <a:buNone/>
            </a:pPr>
            <a:r>
              <a:rPr lang="de-DE" dirty="0"/>
              <a:t>(nur * fehlt gegenüber C++)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/>
              <a:t>Objekt bleibt im Speicher!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/>
              <a:t>Die </a:t>
            </a:r>
            <a:r>
              <a:rPr lang="de-DE" dirty="0" err="1"/>
              <a:t>VirtualMachine</a:t>
            </a:r>
            <a:r>
              <a:rPr lang="de-DE" dirty="0"/>
              <a:t> (JAVA) bzw. die </a:t>
            </a:r>
            <a:r>
              <a:rPr lang="de-DE" dirty="0" err="1"/>
              <a:t>Runtime</a:t>
            </a:r>
            <a:r>
              <a:rPr lang="de-DE" dirty="0"/>
              <a:t> (C#) räumt periodisch auf:</a:t>
            </a:r>
          </a:p>
          <a:p>
            <a:pPr marL="0" indent="0">
              <a:buNone/>
            </a:pPr>
            <a:r>
              <a:rPr lang="de-DE" dirty="0">
                <a:sym typeface="Wingdings" pitchFamily="2" charset="2"/>
              </a:rPr>
              <a:t> </a:t>
            </a:r>
            <a:r>
              <a:rPr lang="de-DE" dirty="0" err="1"/>
              <a:t>Garbage</a:t>
            </a:r>
            <a:r>
              <a:rPr lang="de-DE" dirty="0"/>
              <a:t> </a:t>
            </a:r>
            <a:r>
              <a:rPr lang="de-DE" dirty="0" err="1"/>
              <a:t>Collector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31093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E9461352-FDA9-3B4A-A0E4-BB5151048139}">
  <we:reference id="wa200000113" version="1.0.0.0" store="de-DE" storeType="OMEX"/>
  <we:alternateReferences>
    <we:reference id="wa200000113" version="1.0.0.0" store="WA200000113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665</Words>
  <Application>Microsoft Macintosh PowerPoint</Application>
  <PresentationFormat>Breitbild</PresentationFormat>
  <Paragraphs>117</Paragraphs>
  <Slides>10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Wingdings</vt:lpstr>
      <vt:lpstr>Office</vt:lpstr>
      <vt:lpstr>Theorie Block 3</vt:lpstr>
      <vt:lpstr>Pointer</vt:lpstr>
      <vt:lpstr>Pointer</vt:lpstr>
      <vt:lpstr>Pointer</vt:lpstr>
      <vt:lpstr>Konstruktor</vt:lpstr>
      <vt:lpstr>Destruktor</vt:lpstr>
      <vt:lpstr>Speicher reservieren (allozieren)</vt:lpstr>
      <vt:lpstr>new / delete</vt:lpstr>
      <vt:lpstr>Unterschied zu z.B. JAVA / C#</vt:lpstr>
      <vt:lpstr>Kleine Hilfe in C++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Microsoft Office User</dc:creator>
  <cp:lastModifiedBy>Microsoft Office User</cp:lastModifiedBy>
  <cp:revision>36</cp:revision>
  <dcterms:created xsi:type="dcterms:W3CDTF">2021-03-09T22:26:50Z</dcterms:created>
  <dcterms:modified xsi:type="dcterms:W3CDTF">2021-03-22T12:54:21Z</dcterms:modified>
</cp:coreProperties>
</file>