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77" r:id="rId11"/>
    <p:sldId id="266" r:id="rId12"/>
    <p:sldId id="279" r:id="rId13"/>
    <p:sldId id="267" r:id="rId14"/>
    <p:sldId id="268" r:id="rId15"/>
    <p:sldId id="27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0"/>
    <p:restoredTop sz="94637"/>
  </p:normalViewPr>
  <p:slideViewPr>
    <p:cSldViewPr snapToGrid="0" snapToObjects="1">
      <p:cViewPr varScale="1">
        <p:scale>
          <a:sx n="79" d="100"/>
          <a:sy n="79" d="100"/>
        </p:scale>
        <p:origin x="216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9B5F5D-6CC3-334C-8701-C7ED2EC30F35}" type="doc">
      <dgm:prSet loTypeId="urn:microsoft.com/office/officeart/2005/8/layout/hProcess7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A50D602-BE6D-604F-A96E-886C200F0A9B}">
      <dgm:prSet phldrT="[Text]"/>
      <dgm:spPr/>
      <dgm:t>
        <a:bodyPr/>
        <a:lstStyle/>
        <a:p>
          <a:r>
            <a:rPr lang="de-DE" dirty="0" err="1"/>
            <a:t>Projucer</a:t>
          </a:r>
          <a:endParaRPr lang="de-DE" dirty="0"/>
        </a:p>
      </dgm:t>
    </dgm:pt>
    <dgm:pt modelId="{6039FD70-5308-B142-AD60-15A0240F0E38}" type="parTrans" cxnId="{CF61AABC-F83F-2F42-BA2B-EA887BD70671}">
      <dgm:prSet/>
      <dgm:spPr/>
      <dgm:t>
        <a:bodyPr/>
        <a:lstStyle/>
        <a:p>
          <a:endParaRPr lang="de-DE"/>
        </a:p>
      </dgm:t>
    </dgm:pt>
    <dgm:pt modelId="{FA41BD99-862A-E740-BB67-72B55C788173}" type="sibTrans" cxnId="{CF61AABC-F83F-2F42-BA2B-EA887BD70671}">
      <dgm:prSet/>
      <dgm:spPr/>
      <dgm:t>
        <a:bodyPr/>
        <a:lstStyle/>
        <a:p>
          <a:endParaRPr lang="de-DE"/>
        </a:p>
      </dgm:t>
    </dgm:pt>
    <dgm:pt modelId="{101D22FA-CDFF-7A40-9455-ACF346E19616}">
      <dgm:prSet phldrT="[Text]"/>
      <dgm:spPr/>
      <dgm:t>
        <a:bodyPr/>
        <a:lstStyle/>
        <a:p>
          <a:r>
            <a:rPr lang="de-DE" dirty="0"/>
            <a:t>Projekt erstellen</a:t>
          </a:r>
        </a:p>
      </dgm:t>
    </dgm:pt>
    <dgm:pt modelId="{585075EC-DD32-0443-88CC-39C24E79E5A7}" type="parTrans" cxnId="{56B6B466-83C9-274D-8132-3616D7E3FE7D}">
      <dgm:prSet/>
      <dgm:spPr/>
      <dgm:t>
        <a:bodyPr/>
        <a:lstStyle/>
        <a:p>
          <a:endParaRPr lang="de-DE"/>
        </a:p>
      </dgm:t>
    </dgm:pt>
    <dgm:pt modelId="{CDFB3779-D53B-5249-BB7B-A161B79C849E}" type="sibTrans" cxnId="{56B6B466-83C9-274D-8132-3616D7E3FE7D}">
      <dgm:prSet/>
      <dgm:spPr/>
      <dgm:t>
        <a:bodyPr/>
        <a:lstStyle/>
        <a:p>
          <a:endParaRPr lang="de-DE"/>
        </a:p>
      </dgm:t>
    </dgm:pt>
    <dgm:pt modelId="{BE8AEF75-47CB-5F48-BE66-2192E5F561CA}">
      <dgm:prSet phldrT="[Text]"/>
      <dgm:spPr/>
      <dgm:t>
        <a:bodyPr/>
        <a:lstStyle/>
        <a:p>
          <a:r>
            <a:rPr lang="de-DE" dirty="0"/>
            <a:t>IDE (</a:t>
          </a:r>
          <a:r>
            <a:rPr lang="de-DE" dirty="0" err="1"/>
            <a:t>XCode</a:t>
          </a:r>
          <a:r>
            <a:rPr lang="de-DE" dirty="0"/>
            <a:t>, VS)</a:t>
          </a:r>
        </a:p>
      </dgm:t>
    </dgm:pt>
    <dgm:pt modelId="{7B56E535-F061-0348-A357-C31015704E0A}" type="parTrans" cxnId="{B3C432EC-9B70-484D-8409-CD3A4B9B163B}">
      <dgm:prSet/>
      <dgm:spPr/>
      <dgm:t>
        <a:bodyPr/>
        <a:lstStyle/>
        <a:p>
          <a:endParaRPr lang="de-DE"/>
        </a:p>
      </dgm:t>
    </dgm:pt>
    <dgm:pt modelId="{DCF9335D-B4C1-F645-B90B-147CE484530F}" type="sibTrans" cxnId="{B3C432EC-9B70-484D-8409-CD3A4B9B163B}">
      <dgm:prSet/>
      <dgm:spPr/>
      <dgm:t>
        <a:bodyPr/>
        <a:lstStyle/>
        <a:p>
          <a:endParaRPr lang="de-DE"/>
        </a:p>
      </dgm:t>
    </dgm:pt>
    <dgm:pt modelId="{D1A32942-553F-4546-A835-2B1A6B9C2F7F}">
      <dgm:prSet phldrT="[Text]"/>
      <dgm:spPr/>
      <dgm:t>
        <a:bodyPr/>
        <a:lstStyle/>
        <a:p>
          <a:r>
            <a:rPr lang="de-DE" dirty="0"/>
            <a:t>Code schreiben</a:t>
          </a:r>
        </a:p>
        <a:p>
          <a:r>
            <a:rPr lang="de-DE" dirty="0"/>
            <a:t>Debuggen</a:t>
          </a:r>
        </a:p>
      </dgm:t>
    </dgm:pt>
    <dgm:pt modelId="{AEE27A07-5A8D-8F4D-838E-197C18A5845A}" type="parTrans" cxnId="{83A63B33-75D2-834C-9294-878B59A04C61}">
      <dgm:prSet/>
      <dgm:spPr/>
      <dgm:t>
        <a:bodyPr/>
        <a:lstStyle/>
        <a:p>
          <a:endParaRPr lang="de-DE"/>
        </a:p>
      </dgm:t>
    </dgm:pt>
    <dgm:pt modelId="{0824F514-94AF-B84E-9A4E-EF26BDF85F4A}" type="sibTrans" cxnId="{83A63B33-75D2-834C-9294-878B59A04C61}">
      <dgm:prSet/>
      <dgm:spPr/>
      <dgm:t>
        <a:bodyPr/>
        <a:lstStyle/>
        <a:p>
          <a:endParaRPr lang="de-DE"/>
        </a:p>
      </dgm:t>
    </dgm:pt>
    <dgm:pt modelId="{D83C0A29-04C9-9C47-9158-1BAF3FA537E5}">
      <dgm:prSet phldrT="[Text]"/>
      <dgm:spPr/>
      <dgm:t>
        <a:bodyPr/>
        <a:lstStyle/>
        <a:p>
          <a:r>
            <a:rPr lang="de-DE" dirty="0" err="1"/>
            <a:t>Plugin</a:t>
          </a:r>
          <a:r>
            <a:rPr lang="de-DE" dirty="0"/>
            <a:t>-Host (DAW)</a:t>
          </a:r>
        </a:p>
      </dgm:t>
    </dgm:pt>
    <dgm:pt modelId="{8F8BDC5E-F34C-D347-B7D3-BB380E9F8CB7}" type="parTrans" cxnId="{F3FF505B-357C-C44E-A83C-FB1ED06942AC}">
      <dgm:prSet/>
      <dgm:spPr/>
      <dgm:t>
        <a:bodyPr/>
        <a:lstStyle/>
        <a:p>
          <a:endParaRPr lang="de-DE"/>
        </a:p>
      </dgm:t>
    </dgm:pt>
    <dgm:pt modelId="{3F853D06-6C9E-CF4A-936A-80306B09DCB7}" type="sibTrans" cxnId="{F3FF505B-357C-C44E-A83C-FB1ED06942AC}">
      <dgm:prSet/>
      <dgm:spPr/>
      <dgm:t>
        <a:bodyPr/>
        <a:lstStyle/>
        <a:p>
          <a:endParaRPr lang="de-DE"/>
        </a:p>
      </dgm:t>
    </dgm:pt>
    <dgm:pt modelId="{3F7F219A-0F52-0F45-818B-7111F54C9A8E}">
      <dgm:prSet phldrT="[Text]"/>
      <dgm:spPr/>
      <dgm:t>
        <a:bodyPr/>
        <a:lstStyle/>
        <a:p>
          <a:r>
            <a:rPr lang="de-DE" dirty="0"/>
            <a:t>Ausführen des </a:t>
          </a:r>
          <a:r>
            <a:rPr lang="de-DE" dirty="0" err="1"/>
            <a:t>Plugins</a:t>
          </a:r>
          <a:r>
            <a:rPr lang="de-DE" dirty="0"/>
            <a:t> </a:t>
          </a:r>
        </a:p>
      </dgm:t>
    </dgm:pt>
    <dgm:pt modelId="{7FE8DBED-D14B-094D-825A-1C578C5B4C52}" type="parTrans" cxnId="{28CB5E71-47B1-CC43-A1AF-B7B82BD6CCFC}">
      <dgm:prSet/>
      <dgm:spPr/>
      <dgm:t>
        <a:bodyPr/>
        <a:lstStyle/>
        <a:p>
          <a:endParaRPr lang="de-DE"/>
        </a:p>
      </dgm:t>
    </dgm:pt>
    <dgm:pt modelId="{2F67A8ED-5C1C-2D4E-B893-8801943D70A5}" type="sibTrans" cxnId="{28CB5E71-47B1-CC43-A1AF-B7B82BD6CCFC}">
      <dgm:prSet/>
      <dgm:spPr/>
      <dgm:t>
        <a:bodyPr/>
        <a:lstStyle/>
        <a:p>
          <a:endParaRPr lang="de-DE"/>
        </a:p>
      </dgm:t>
    </dgm:pt>
    <dgm:pt modelId="{4CDFDBBA-7EA5-C945-AA3E-6F135793D19F}">
      <dgm:prSet phldrT="[Text]"/>
      <dgm:spPr/>
      <dgm:t>
        <a:bodyPr/>
        <a:lstStyle/>
        <a:p>
          <a:r>
            <a:rPr lang="de-DE" dirty="0"/>
            <a:t>Konfigurieren</a:t>
          </a:r>
        </a:p>
      </dgm:t>
    </dgm:pt>
    <dgm:pt modelId="{9FD772CB-6BD6-BC41-A298-AC5315269EEC}" type="parTrans" cxnId="{1240CE44-E6D9-8D44-A56B-8F83F54D1A35}">
      <dgm:prSet/>
      <dgm:spPr/>
      <dgm:t>
        <a:bodyPr/>
        <a:lstStyle/>
        <a:p>
          <a:endParaRPr lang="de-DE"/>
        </a:p>
      </dgm:t>
    </dgm:pt>
    <dgm:pt modelId="{6EF7EE26-EA18-5047-A13C-29E58929EB92}" type="sibTrans" cxnId="{1240CE44-E6D9-8D44-A56B-8F83F54D1A35}">
      <dgm:prSet/>
      <dgm:spPr/>
      <dgm:t>
        <a:bodyPr/>
        <a:lstStyle/>
        <a:p>
          <a:endParaRPr lang="de-DE"/>
        </a:p>
      </dgm:t>
    </dgm:pt>
    <dgm:pt modelId="{D4B8BC3D-6553-EF40-BB16-230777C53D30}">
      <dgm:prSet phldrT="[Text]"/>
      <dgm:spPr/>
      <dgm:t>
        <a:bodyPr/>
        <a:lstStyle/>
        <a:p>
          <a:r>
            <a:rPr lang="de-DE" dirty="0"/>
            <a:t>Files hinzufügen</a:t>
          </a:r>
        </a:p>
        <a:p>
          <a:r>
            <a:rPr lang="de-DE" dirty="0"/>
            <a:t>(UI Design)</a:t>
          </a:r>
        </a:p>
      </dgm:t>
    </dgm:pt>
    <dgm:pt modelId="{A6D95758-9182-DA4D-AF8B-34CD1F53E108}" type="parTrans" cxnId="{553AB5B9-B193-6245-8E8D-D752AA53A895}">
      <dgm:prSet/>
      <dgm:spPr/>
      <dgm:t>
        <a:bodyPr/>
        <a:lstStyle/>
        <a:p>
          <a:endParaRPr lang="de-DE"/>
        </a:p>
      </dgm:t>
    </dgm:pt>
    <dgm:pt modelId="{4B7923B0-707B-8843-AB7D-7ACA2E24C9AB}" type="sibTrans" cxnId="{553AB5B9-B193-6245-8E8D-D752AA53A895}">
      <dgm:prSet/>
      <dgm:spPr/>
      <dgm:t>
        <a:bodyPr/>
        <a:lstStyle/>
        <a:p>
          <a:endParaRPr lang="de-DE"/>
        </a:p>
      </dgm:t>
    </dgm:pt>
    <dgm:pt modelId="{D9F184F0-DB43-8841-B8D1-D1E1FE2CF026}">
      <dgm:prSet phldrT="[Text]"/>
      <dgm:spPr/>
      <dgm:t>
        <a:bodyPr/>
        <a:lstStyle/>
        <a:p>
          <a:r>
            <a:rPr lang="de-DE" dirty="0"/>
            <a:t>Testen</a:t>
          </a:r>
        </a:p>
      </dgm:t>
    </dgm:pt>
    <dgm:pt modelId="{1E788CAB-1CDE-F245-8776-04B7D42210C2}" type="parTrans" cxnId="{CB8FAF57-E967-D844-8A1B-42D4A4E630F1}">
      <dgm:prSet/>
      <dgm:spPr/>
      <dgm:t>
        <a:bodyPr/>
        <a:lstStyle/>
        <a:p>
          <a:endParaRPr lang="de-DE"/>
        </a:p>
      </dgm:t>
    </dgm:pt>
    <dgm:pt modelId="{16608344-2160-B042-B962-7DF569B73BC1}" type="sibTrans" cxnId="{CB8FAF57-E967-D844-8A1B-42D4A4E630F1}">
      <dgm:prSet/>
      <dgm:spPr/>
      <dgm:t>
        <a:bodyPr/>
        <a:lstStyle/>
        <a:p>
          <a:endParaRPr lang="de-DE"/>
        </a:p>
      </dgm:t>
    </dgm:pt>
    <dgm:pt modelId="{D4755CF1-E114-6441-96A0-0D693A26558F}" type="pres">
      <dgm:prSet presAssocID="{D29B5F5D-6CC3-334C-8701-C7ED2EC30F35}" presName="Name0" presStyleCnt="0">
        <dgm:presLayoutVars>
          <dgm:dir/>
          <dgm:animLvl val="lvl"/>
          <dgm:resizeHandles val="exact"/>
        </dgm:presLayoutVars>
      </dgm:prSet>
      <dgm:spPr/>
    </dgm:pt>
    <dgm:pt modelId="{9395A130-099C-9E49-A85C-263C79F5EA9C}" type="pres">
      <dgm:prSet presAssocID="{6A50D602-BE6D-604F-A96E-886C200F0A9B}" presName="compositeNode" presStyleCnt="0">
        <dgm:presLayoutVars>
          <dgm:bulletEnabled val="1"/>
        </dgm:presLayoutVars>
      </dgm:prSet>
      <dgm:spPr/>
    </dgm:pt>
    <dgm:pt modelId="{CEEAEE62-4602-3C40-A5D4-305477B4AF3D}" type="pres">
      <dgm:prSet presAssocID="{6A50D602-BE6D-604F-A96E-886C200F0A9B}" presName="bgRect" presStyleLbl="node1" presStyleIdx="0" presStyleCnt="3"/>
      <dgm:spPr/>
    </dgm:pt>
    <dgm:pt modelId="{64827818-664A-B944-BB69-497C87E7DFF0}" type="pres">
      <dgm:prSet presAssocID="{6A50D602-BE6D-604F-A96E-886C200F0A9B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F6C35B72-5463-C140-B7AC-6C56A1A492FE}" type="pres">
      <dgm:prSet presAssocID="{6A50D602-BE6D-604F-A96E-886C200F0A9B}" presName="childNode" presStyleLbl="node1" presStyleIdx="0" presStyleCnt="3">
        <dgm:presLayoutVars>
          <dgm:bulletEnabled val="1"/>
        </dgm:presLayoutVars>
      </dgm:prSet>
      <dgm:spPr/>
    </dgm:pt>
    <dgm:pt modelId="{3E23B869-A0D4-CD47-8B8D-5C9B655A0DAC}" type="pres">
      <dgm:prSet presAssocID="{FA41BD99-862A-E740-BB67-72B55C788173}" presName="hSp" presStyleCnt="0"/>
      <dgm:spPr/>
    </dgm:pt>
    <dgm:pt modelId="{205066A1-4516-2E49-ADAE-92FB8CCB0990}" type="pres">
      <dgm:prSet presAssocID="{FA41BD99-862A-E740-BB67-72B55C788173}" presName="vProcSp" presStyleCnt="0"/>
      <dgm:spPr/>
    </dgm:pt>
    <dgm:pt modelId="{04EBA5F7-A926-4340-9405-ADF38E019C7F}" type="pres">
      <dgm:prSet presAssocID="{FA41BD99-862A-E740-BB67-72B55C788173}" presName="vSp1" presStyleCnt="0"/>
      <dgm:spPr/>
    </dgm:pt>
    <dgm:pt modelId="{61E983E1-3E47-CA4D-BFB0-25636A4C051E}" type="pres">
      <dgm:prSet presAssocID="{FA41BD99-862A-E740-BB67-72B55C788173}" presName="simulatedConn" presStyleLbl="solidFgAcc1" presStyleIdx="0" presStyleCnt="2"/>
      <dgm:spPr/>
    </dgm:pt>
    <dgm:pt modelId="{E0D146D6-43F0-2D41-8419-10F854B2B4BF}" type="pres">
      <dgm:prSet presAssocID="{FA41BD99-862A-E740-BB67-72B55C788173}" presName="vSp2" presStyleCnt="0"/>
      <dgm:spPr/>
    </dgm:pt>
    <dgm:pt modelId="{0E81F1F3-A293-664A-B791-F2C7CBE36C63}" type="pres">
      <dgm:prSet presAssocID="{FA41BD99-862A-E740-BB67-72B55C788173}" presName="sibTrans" presStyleCnt="0"/>
      <dgm:spPr/>
    </dgm:pt>
    <dgm:pt modelId="{BE530371-CFFB-2445-927B-E3DA49679D14}" type="pres">
      <dgm:prSet presAssocID="{BE8AEF75-47CB-5F48-BE66-2192E5F561CA}" presName="compositeNode" presStyleCnt="0">
        <dgm:presLayoutVars>
          <dgm:bulletEnabled val="1"/>
        </dgm:presLayoutVars>
      </dgm:prSet>
      <dgm:spPr/>
    </dgm:pt>
    <dgm:pt modelId="{0297E5CD-35A1-A740-A5F0-94C827165D67}" type="pres">
      <dgm:prSet presAssocID="{BE8AEF75-47CB-5F48-BE66-2192E5F561CA}" presName="bgRect" presStyleLbl="node1" presStyleIdx="1" presStyleCnt="3"/>
      <dgm:spPr/>
    </dgm:pt>
    <dgm:pt modelId="{2806632E-CB25-D146-AEEC-8BC045803094}" type="pres">
      <dgm:prSet presAssocID="{BE8AEF75-47CB-5F48-BE66-2192E5F561CA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7CF5C971-E934-714F-BF07-3C577C0E5DC3}" type="pres">
      <dgm:prSet presAssocID="{BE8AEF75-47CB-5F48-BE66-2192E5F561CA}" presName="childNode" presStyleLbl="node1" presStyleIdx="1" presStyleCnt="3">
        <dgm:presLayoutVars>
          <dgm:bulletEnabled val="1"/>
        </dgm:presLayoutVars>
      </dgm:prSet>
      <dgm:spPr/>
    </dgm:pt>
    <dgm:pt modelId="{555AEE97-868C-6842-91CE-F2E7DAF1C82A}" type="pres">
      <dgm:prSet presAssocID="{DCF9335D-B4C1-F645-B90B-147CE484530F}" presName="hSp" presStyleCnt="0"/>
      <dgm:spPr/>
    </dgm:pt>
    <dgm:pt modelId="{7B18474A-A84F-4444-9212-249A8F094778}" type="pres">
      <dgm:prSet presAssocID="{DCF9335D-B4C1-F645-B90B-147CE484530F}" presName="vProcSp" presStyleCnt="0"/>
      <dgm:spPr/>
    </dgm:pt>
    <dgm:pt modelId="{D88CE5DD-375A-E442-8C5E-ED422C17CACE}" type="pres">
      <dgm:prSet presAssocID="{DCF9335D-B4C1-F645-B90B-147CE484530F}" presName="vSp1" presStyleCnt="0"/>
      <dgm:spPr/>
    </dgm:pt>
    <dgm:pt modelId="{1BC141DF-9D54-8E44-B978-5F63E7E0AD80}" type="pres">
      <dgm:prSet presAssocID="{DCF9335D-B4C1-F645-B90B-147CE484530F}" presName="simulatedConn" presStyleLbl="solidFgAcc1" presStyleIdx="1" presStyleCnt="2"/>
      <dgm:spPr/>
    </dgm:pt>
    <dgm:pt modelId="{ED114739-3C94-2C43-8729-8786127881D3}" type="pres">
      <dgm:prSet presAssocID="{DCF9335D-B4C1-F645-B90B-147CE484530F}" presName="vSp2" presStyleCnt="0"/>
      <dgm:spPr/>
    </dgm:pt>
    <dgm:pt modelId="{1A438C66-630D-E34D-905A-4A09DF69CC14}" type="pres">
      <dgm:prSet presAssocID="{DCF9335D-B4C1-F645-B90B-147CE484530F}" presName="sibTrans" presStyleCnt="0"/>
      <dgm:spPr/>
    </dgm:pt>
    <dgm:pt modelId="{82E834B9-A332-7049-BC19-23CBC42111DE}" type="pres">
      <dgm:prSet presAssocID="{D83C0A29-04C9-9C47-9158-1BAF3FA537E5}" presName="compositeNode" presStyleCnt="0">
        <dgm:presLayoutVars>
          <dgm:bulletEnabled val="1"/>
        </dgm:presLayoutVars>
      </dgm:prSet>
      <dgm:spPr/>
    </dgm:pt>
    <dgm:pt modelId="{488EA4CB-C96A-DD4B-9B7A-2342ED2019BA}" type="pres">
      <dgm:prSet presAssocID="{D83C0A29-04C9-9C47-9158-1BAF3FA537E5}" presName="bgRect" presStyleLbl="node1" presStyleIdx="2" presStyleCnt="3"/>
      <dgm:spPr/>
    </dgm:pt>
    <dgm:pt modelId="{4D1A9E1F-EE8B-7946-ACEE-B28A8FAC4128}" type="pres">
      <dgm:prSet presAssocID="{D83C0A29-04C9-9C47-9158-1BAF3FA537E5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4829BF6D-13BC-5348-A5F6-C87FC232BFD1}" type="pres">
      <dgm:prSet presAssocID="{D83C0A29-04C9-9C47-9158-1BAF3FA537E5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AB304A25-A5C6-2D43-94CC-B0A49D1924CF}" type="presOf" srcId="{D9F184F0-DB43-8841-B8D1-D1E1FE2CF026}" destId="{7CF5C971-E934-714F-BF07-3C577C0E5DC3}" srcOrd="0" destOrd="1" presId="urn:microsoft.com/office/officeart/2005/8/layout/hProcess7"/>
    <dgm:cxn modelId="{8B35152F-DF3A-934F-82AC-A58DBC24F7EE}" type="presOf" srcId="{D29B5F5D-6CC3-334C-8701-C7ED2EC30F35}" destId="{D4755CF1-E114-6441-96A0-0D693A26558F}" srcOrd="0" destOrd="0" presId="urn:microsoft.com/office/officeart/2005/8/layout/hProcess7"/>
    <dgm:cxn modelId="{83A63B33-75D2-834C-9294-878B59A04C61}" srcId="{BE8AEF75-47CB-5F48-BE66-2192E5F561CA}" destId="{D1A32942-553F-4546-A835-2B1A6B9C2F7F}" srcOrd="0" destOrd="0" parTransId="{AEE27A07-5A8D-8F4D-838E-197C18A5845A}" sibTransId="{0824F514-94AF-B84E-9A4E-EF26BDF85F4A}"/>
    <dgm:cxn modelId="{00D6273C-BC95-BB4E-9798-03A2787E70E5}" type="presOf" srcId="{BE8AEF75-47CB-5F48-BE66-2192E5F561CA}" destId="{2806632E-CB25-D146-AEEC-8BC045803094}" srcOrd="1" destOrd="0" presId="urn:microsoft.com/office/officeart/2005/8/layout/hProcess7"/>
    <dgm:cxn modelId="{1240CE44-E6D9-8D44-A56B-8F83F54D1A35}" srcId="{6A50D602-BE6D-604F-A96E-886C200F0A9B}" destId="{4CDFDBBA-7EA5-C945-AA3E-6F135793D19F}" srcOrd="1" destOrd="0" parTransId="{9FD772CB-6BD6-BC41-A298-AC5315269EEC}" sibTransId="{6EF7EE26-EA18-5047-A13C-29E58929EB92}"/>
    <dgm:cxn modelId="{A4174A45-3191-DD4E-9CED-90D35EC1D663}" type="presOf" srcId="{4CDFDBBA-7EA5-C945-AA3E-6F135793D19F}" destId="{F6C35B72-5463-C140-B7AC-6C56A1A492FE}" srcOrd="0" destOrd="1" presId="urn:microsoft.com/office/officeart/2005/8/layout/hProcess7"/>
    <dgm:cxn modelId="{8C729853-78B4-9A49-9A55-A8353E3E85A1}" type="presOf" srcId="{BE8AEF75-47CB-5F48-BE66-2192E5F561CA}" destId="{0297E5CD-35A1-A740-A5F0-94C827165D67}" srcOrd="0" destOrd="0" presId="urn:microsoft.com/office/officeart/2005/8/layout/hProcess7"/>
    <dgm:cxn modelId="{CB8FAF57-E967-D844-8A1B-42D4A4E630F1}" srcId="{BE8AEF75-47CB-5F48-BE66-2192E5F561CA}" destId="{D9F184F0-DB43-8841-B8D1-D1E1FE2CF026}" srcOrd="1" destOrd="0" parTransId="{1E788CAB-1CDE-F245-8776-04B7D42210C2}" sibTransId="{16608344-2160-B042-B962-7DF569B73BC1}"/>
    <dgm:cxn modelId="{F3FF505B-357C-C44E-A83C-FB1ED06942AC}" srcId="{D29B5F5D-6CC3-334C-8701-C7ED2EC30F35}" destId="{D83C0A29-04C9-9C47-9158-1BAF3FA537E5}" srcOrd="2" destOrd="0" parTransId="{8F8BDC5E-F34C-D347-B7D3-BB380E9F8CB7}" sibTransId="{3F853D06-6C9E-CF4A-936A-80306B09DCB7}"/>
    <dgm:cxn modelId="{EF991B61-31B3-F246-B70B-1F457876E9B4}" type="presOf" srcId="{D83C0A29-04C9-9C47-9158-1BAF3FA537E5}" destId="{4D1A9E1F-EE8B-7946-ACEE-B28A8FAC4128}" srcOrd="1" destOrd="0" presId="urn:microsoft.com/office/officeart/2005/8/layout/hProcess7"/>
    <dgm:cxn modelId="{56B6B466-83C9-274D-8132-3616D7E3FE7D}" srcId="{6A50D602-BE6D-604F-A96E-886C200F0A9B}" destId="{101D22FA-CDFF-7A40-9455-ACF346E19616}" srcOrd="0" destOrd="0" parTransId="{585075EC-DD32-0443-88CC-39C24E79E5A7}" sibTransId="{CDFB3779-D53B-5249-BB7B-A161B79C849E}"/>
    <dgm:cxn modelId="{28CB5E71-47B1-CC43-A1AF-B7B82BD6CCFC}" srcId="{D83C0A29-04C9-9C47-9158-1BAF3FA537E5}" destId="{3F7F219A-0F52-0F45-818B-7111F54C9A8E}" srcOrd="0" destOrd="0" parTransId="{7FE8DBED-D14B-094D-825A-1C578C5B4C52}" sibTransId="{2F67A8ED-5C1C-2D4E-B893-8801943D70A5}"/>
    <dgm:cxn modelId="{FA056C7D-0660-0A41-B70D-63C5E83F440C}" type="presOf" srcId="{6A50D602-BE6D-604F-A96E-886C200F0A9B}" destId="{64827818-664A-B944-BB69-497C87E7DFF0}" srcOrd="1" destOrd="0" presId="urn:microsoft.com/office/officeart/2005/8/layout/hProcess7"/>
    <dgm:cxn modelId="{C7F26BA9-7083-464D-8876-AF34B060B5FB}" type="presOf" srcId="{D1A32942-553F-4546-A835-2B1A6B9C2F7F}" destId="{7CF5C971-E934-714F-BF07-3C577C0E5DC3}" srcOrd="0" destOrd="0" presId="urn:microsoft.com/office/officeart/2005/8/layout/hProcess7"/>
    <dgm:cxn modelId="{F57AB7AE-844D-3C4B-A82F-72BFAD3719C1}" type="presOf" srcId="{3F7F219A-0F52-0F45-818B-7111F54C9A8E}" destId="{4829BF6D-13BC-5348-A5F6-C87FC232BFD1}" srcOrd="0" destOrd="0" presId="urn:microsoft.com/office/officeart/2005/8/layout/hProcess7"/>
    <dgm:cxn modelId="{A3FB04B6-1DC7-6A4B-959F-479EAD3056A0}" type="presOf" srcId="{6A50D602-BE6D-604F-A96E-886C200F0A9B}" destId="{CEEAEE62-4602-3C40-A5D4-305477B4AF3D}" srcOrd="0" destOrd="0" presId="urn:microsoft.com/office/officeart/2005/8/layout/hProcess7"/>
    <dgm:cxn modelId="{553AB5B9-B193-6245-8E8D-D752AA53A895}" srcId="{6A50D602-BE6D-604F-A96E-886C200F0A9B}" destId="{D4B8BC3D-6553-EF40-BB16-230777C53D30}" srcOrd="2" destOrd="0" parTransId="{A6D95758-9182-DA4D-AF8B-34CD1F53E108}" sibTransId="{4B7923B0-707B-8843-AB7D-7ACA2E24C9AB}"/>
    <dgm:cxn modelId="{CF61AABC-F83F-2F42-BA2B-EA887BD70671}" srcId="{D29B5F5D-6CC3-334C-8701-C7ED2EC30F35}" destId="{6A50D602-BE6D-604F-A96E-886C200F0A9B}" srcOrd="0" destOrd="0" parTransId="{6039FD70-5308-B142-AD60-15A0240F0E38}" sibTransId="{FA41BD99-862A-E740-BB67-72B55C788173}"/>
    <dgm:cxn modelId="{CC879DBD-3133-A54B-9638-F0B151864947}" type="presOf" srcId="{D83C0A29-04C9-9C47-9158-1BAF3FA537E5}" destId="{488EA4CB-C96A-DD4B-9B7A-2342ED2019BA}" srcOrd="0" destOrd="0" presId="urn:microsoft.com/office/officeart/2005/8/layout/hProcess7"/>
    <dgm:cxn modelId="{FCED8EC6-F0D0-A543-A189-64B8182AA8B8}" type="presOf" srcId="{101D22FA-CDFF-7A40-9455-ACF346E19616}" destId="{F6C35B72-5463-C140-B7AC-6C56A1A492FE}" srcOrd="0" destOrd="0" presId="urn:microsoft.com/office/officeart/2005/8/layout/hProcess7"/>
    <dgm:cxn modelId="{B3C432EC-9B70-484D-8409-CD3A4B9B163B}" srcId="{D29B5F5D-6CC3-334C-8701-C7ED2EC30F35}" destId="{BE8AEF75-47CB-5F48-BE66-2192E5F561CA}" srcOrd="1" destOrd="0" parTransId="{7B56E535-F061-0348-A357-C31015704E0A}" sibTransId="{DCF9335D-B4C1-F645-B90B-147CE484530F}"/>
    <dgm:cxn modelId="{EC7D8CEE-495C-6C49-AA05-1469A567EEB6}" type="presOf" srcId="{D4B8BC3D-6553-EF40-BB16-230777C53D30}" destId="{F6C35B72-5463-C140-B7AC-6C56A1A492FE}" srcOrd="0" destOrd="2" presId="urn:microsoft.com/office/officeart/2005/8/layout/hProcess7"/>
    <dgm:cxn modelId="{CECE8DFE-61E6-0A47-B553-5F328465DD94}" type="presParOf" srcId="{D4755CF1-E114-6441-96A0-0D693A26558F}" destId="{9395A130-099C-9E49-A85C-263C79F5EA9C}" srcOrd="0" destOrd="0" presId="urn:microsoft.com/office/officeart/2005/8/layout/hProcess7"/>
    <dgm:cxn modelId="{FB32F6F8-BCDD-E84F-8C84-91460A21BBC8}" type="presParOf" srcId="{9395A130-099C-9E49-A85C-263C79F5EA9C}" destId="{CEEAEE62-4602-3C40-A5D4-305477B4AF3D}" srcOrd="0" destOrd="0" presId="urn:microsoft.com/office/officeart/2005/8/layout/hProcess7"/>
    <dgm:cxn modelId="{2BE24B8D-79F7-DC4A-88AF-980BEEE3CD76}" type="presParOf" srcId="{9395A130-099C-9E49-A85C-263C79F5EA9C}" destId="{64827818-664A-B944-BB69-497C87E7DFF0}" srcOrd="1" destOrd="0" presId="urn:microsoft.com/office/officeart/2005/8/layout/hProcess7"/>
    <dgm:cxn modelId="{AC5752EF-2AA8-E946-AF18-419819147CDC}" type="presParOf" srcId="{9395A130-099C-9E49-A85C-263C79F5EA9C}" destId="{F6C35B72-5463-C140-B7AC-6C56A1A492FE}" srcOrd="2" destOrd="0" presId="urn:microsoft.com/office/officeart/2005/8/layout/hProcess7"/>
    <dgm:cxn modelId="{431F2B44-737F-604A-98DA-A10F0AD0591F}" type="presParOf" srcId="{D4755CF1-E114-6441-96A0-0D693A26558F}" destId="{3E23B869-A0D4-CD47-8B8D-5C9B655A0DAC}" srcOrd="1" destOrd="0" presId="urn:microsoft.com/office/officeart/2005/8/layout/hProcess7"/>
    <dgm:cxn modelId="{D3A8B296-7D46-CE48-A66A-E36DFC51B0FE}" type="presParOf" srcId="{D4755CF1-E114-6441-96A0-0D693A26558F}" destId="{205066A1-4516-2E49-ADAE-92FB8CCB0990}" srcOrd="2" destOrd="0" presId="urn:microsoft.com/office/officeart/2005/8/layout/hProcess7"/>
    <dgm:cxn modelId="{CD7818D5-3D51-3744-A376-65FC751E8524}" type="presParOf" srcId="{205066A1-4516-2E49-ADAE-92FB8CCB0990}" destId="{04EBA5F7-A926-4340-9405-ADF38E019C7F}" srcOrd="0" destOrd="0" presId="urn:microsoft.com/office/officeart/2005/8/layout/hProcess7"/>
    <dgm:cxn modelId="{DB8E3FCF-2C15-F546-80E4-A98B7703CF22}" type="presParOf" srcId="{205066A1-4516-2E49-ADAE-92FB8CCB0990}" destId="{61E983E1-3E47-CA4D-BFB0-25636A4C051E}" srcOrd="1" destOrd="0" presId="urn:microsoft.com/office/officeart/2005/8/layout/hProcess7"/>
    <dgm:cxn modelId="{A76946A5-FB55-6D4A-A51D-2A135A643437}" type="presParOf" srcId="{205066A1-4516-2E49-ADAE-92FB8CCB0990}" destId="{E0D146D6-43F0-2D41-8419-10F854B2B4BF}" srcOrd="2" destOrd="0" presId="urn:microsoft.com/office/officeart/2005/8/layout/hProcess7"/>
    <dgm:cxn modelId="{2EAE0F1C-9E5E-4142-88BF-76785D362924}" type="presParOf" srcId="{D4755CF1-E114-6441-96A0-0D693A26558F}" destId="{0E81F1F3-A293-664A-B791-F2C7CBE36C63}" srcOrd="3" destOrd="0" presId="urn:microsoft.com/office/officeart/2005/8/layout/hProcess7"/>
    <dgm:cxn modelId="{71054A49-8B32-D84F-90C5-BEEBA118FF97}" type="presParOf" srcId="{D4755CF1-E114-6441-96A0-0D693A26558F}" destId="{BE530371-CFFB-2445-927B-E3DA49679D14}" srcOrd="4" destOrd="0" presId="urn:microsoft.com/office/officeart/2005/8/layout/hProcess7"/>
    <dgm:cxn modelId="{DED280D0-BD6A-F742-A027-2F07D97C3758}" type="presParOf" srcId="{BE530371-CFFB-2445-927B-E3DA49679D14}" destId="{0297E5CD-35A1-A740-A5F0-94C827165D67}" srcOrd="0" destOrd="0" presId="urn:microsoft.com/office/officeart/2005/8/layout/hProcess7"/>
    <dgm:cxn modelId="{190D58ED-484A-2846-A07B-A27A6AFF23AC}" type="presParOf" srcId="{BE530371-CFFB-2445-927B-E3DA49679D14}" destId="{2806632E-CB25-D146-AEEC-8BC045803094}" srcOrd="1" destOrd="0" presId="urn:microsoft.com/office/officeart/2005/8/layout/hProcess7"/>
    <dgm:cxn modelId="{C38B6EA7-FAFC-0444-AE70-95752F92DB8A}" type="presParOf" srcId="{BE530371-CFFB-2445-927B-E3DA49679D14}" destId="{7CF5C971-E934-714F-BF07-3C577C0E5DC3}" srcOrd="2" destOrd="0" presId="urn:microsoft.com/office/officeart/2005/8/layout/hProcess7"/>
    <dgm:cxn modelId="{4E8986B6-5A0F-A54C-9F55-7483D4AB7EC3}" type="presParOf" srcId="{D4755CF1-E114-6441-96A0-0D693A26558F}" destId="{555AEE97-868C-6842-91CE-F2E7DAF1C82A}" srcOrd="5" destOrd="0" presId="urn:microsoft.com/office/officeart/2005/8/layout/hProcess7"/>
    <dgm:cxn modelId="{5EB080E0-6F05-AE44-BA56-625E94C93D66}" type="presParOf" srcId="{D4755CF1-E114-6441-96A0-0D693A26558F}" destId="{7B18474A-A84F-4444-9212-249A8F094778}" srcOrd="6" destOrd="0" presId="urn:microsoft.com/office/officeart/2005/8/layout/hProcess7"/>
    <dgm:cxn modelId="{6DCF1613-5517-CA42-87D5-01918735A2E6}" type="presParOf" srcId="{7B18474A-A84F-4444-9212-249A8F094778}" destId="{D88CE5DD-375A-E442-8C5E-ED422C17CACE}" srcOrd="0" destOrd="0" presId="urn:microsoft.com/office/officeart/2005/8/layout/hProcess7"/>
    <dgm:cxn modelId="{5B1D72EF-7B56-9E44-B801-5DA06F7A00C3}" type="presParOf" srcId="{7B18474A-A84F-4444-9212-249A8F094778}" destId="{1BC141DF-9D54-8E44-B978-5F63E7E0AD80}" srcOrd="1" destOrd="0" presId="urn:microsoft.com/office/officeart/2005/8/layout/hProcess7"/>
    <dgm:cxn modelId="{8F992DDB-B5BF-5F41-AF73-4DDC649E5F01}" type="presParOf" srcId="{7B18474A-A84F-4444-9212-249A8F094778}" destId="{ED114739-3C94-2C43-8729-8786127881D3}" srcOrd="2" destOrd="0" presId="urn:microsoft.com/office/officeart/2005/8/layout/hProcess7"/>
    <dgm:cxn modelId="{B0E3BB58-603F-214F-B8F1-7106322174A7}" type="presParOf" srcId="{D4755CF1-E114-6441-96A0-0D693A26558F}" destId="{1A438C66-630D-E34D-905A-4A09DF69CC14}" srcOrd="7" destOrd="0" presId="urn:microsoft.com/office/officeart/2005/8/layout/hProcess7"/>
    <dgm:cxn modelId="{36B8B583-6009-B443-9024-5AD2F7D4BFBC}" type="presParOf" srcId="{D4755CF1-E114-6441-96A0-0D693A26558F}" destId="{82E834B9-A332-7049-BC19-23CBC42111DE}" srcOrd="8" destOrd="0" presId="urn:microsoft.com/office/officeart/2005/8/layout/hProcess7"/>
    <dgm:cxn modelId="{F7B5B3B9-605F-154F-95DA-76D98345CCCF}" type="presParOf" srcId="{82E834B9-A332-7049-BC19-23CBC42111DE}" destId="{488EA4CB-C96A-DD4B-9B7A-2342ED2019BA}" srcOrd="0" destOrd="0" presId="urn:microsoft.com/office/officeart/2005/8/layout/hProcess7"/>
    <dgm:cxn modelId="{EA1E2C98-6195-B945-BC03-73C53B4E33B7}" type="presParOf" srcId="{82E834B9-A332-7049-BC19-23CBC42111DE}" destId="{4D1A9E1F-EE8B-7946-ACEE-B28A8FAC4128}" srcOrd="1" destOrd="0" presId="urn:microsoft.com/office/officeart/2005/8/layout/hProcess7"/>
    <dgm:cxn modelId="{4A7220EE-867F-2343-9654-D5111350A5E0}" type="presParOf" srcId="{82E834B9-A332-7049-BC19-23CBC42111DE}" destId="{4829BF6D-13BC-5348-A5F6-C87FC232BFD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EAEE62-4602-3C40-A5D4-305477B4AF3D}">
      <dsp:nvSpPr>
        <dsp:cNvPr id="0" name=""/>
        <dsp:cNvSpPr/>
      </dsp:nvSpPr>
      <dsp:spPr>
        <a:xfrm>
          <a:off x="795" y="0"/>
          <a:ext cx="3424758" cy="382561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 err="1"/>
            <a:t>Projucer</a:t>
          </a:r>
          <a:endParaRPr lang="de-DE" sz="3100" kern="1200" dirty="0"/>
        </a:p>
      </dsp:txBody>
      <dsp:txXfrm rot="16200000">
        <a:off x="-1225230" y="1226026"/>
        <a:ext cx="3137004" cy="684951"/>
      </dsp:txXfrm>
    </dsp:sp>
    <dsp:sp modelId="{F6C35B72-5463-C140-B7AC-6C56A1A492FE}">
      <dsp:nvSpPr>
        <dsp:cNvPr id="0" name=""/>
        <dsp:cNvSpPr/>
      </dsp:nvSpPr>
      <dsp:spPr>
        <a:xfrm>
          <a:off x="685747" y="0"/>
          <a:ext cx="2551445" cy="382561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Projekt erstellen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Konfigurieren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Files hinzufügen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(UI Design)</a:t>
          </a:r>
        </a:p>
      </dsp:txBody>
      <dsp:txXfrm>
        <a:off x="685747" y="0"/>
        <a:ext cx="2551445" cy="3825615"/>
      </dsp:txXfrm>
    </dsp:sp>
    <dsp:sp modelId="{0297E5CD-35A1-A740-A5F0-94C827165D67}">
      <dsp:nvSpPr>
        <dsp:cNvPr id="0" name=""/>
        <dsp:cNvSpPr/>
      </dsp:nvSpPr>
      <dsp:spPr>
        <a:xfrm>
          <a:off x="3545420" y="0"/>
          <a:ext cx="3424758" cy="382561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IDE (</a:t>
          </a:r>
          <a:r>
            <a:rPr lang="de-DE" sz="3100" kern="1200" dirty="0" err="1"/>
            <a:t>XCode</a:t>
          </a:r>
          <a:r>
            <a:rPr lang="de-DE" sz="3100" kern="1200" dirty="0"/>
            <a:t>, VS)</a:t>
          </a:r>
        </a:p>
      </dsp:txBody>
      <dsp:txXfrm rot="16200000">
        <a:off x="2319394" y="1226026"/>
        <a:ext cx="3137004" cy="684951"/>
      </dsp:txXfrm>
    </dsp:sp>
    <dsp:sp modelId="{61E983E1-3E47-CA4D-BFB0-25636A4C051E}">
      <dsp:nvSpPr>
        <dsp:cNvPr id="0" name=""/>
        <dsp:cNvSpPr/>
      </dsp:nvSpPr>
      <dsp:spPr>
        <a:xfrm rot="5400000">
          <a:off x="3281426" y="3022849"/>
          <a:ext cx="562235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F5C971-E934-714F-BF07-3C577C0E5DC3}">
      <dsp:nvSpPr>
        <dsp:cNvPr id="0" name=""/>
        <dsp:cNvSpPr/>
      </dsp:nvSpPr>
      <dsp:spPr>
        <a:xfrm>
          <a:off x="4230372" y="0"/>
          <a:ext cx="2551445" cy="382561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Code schreiben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Debuggen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Testen</a:t>
          </a:r>
        </a:p>
      </dsp:txBody>
      <dsp:txXfrm>
        <a:off x="4230372" y="0"/>
        <a:ext cx="2551445" cy="3825615"/>
      </dsp:txXfrm>
    </dsp:sp>
    <dsp:sp modelId="{488EA4CB-C96A-DD4B-9B7A-2342ED2019BA}">
      <dsp:nvSpPr>
        <dsp:cNvPr id="0" name=""/>
        <dsp:cNvSpPr/>
      </dsp:nvSpPr>
      <dsp:spPr>
        <a:xfrm>
          <a:off x="7090045" y="0"/>
          <a:ext cx="3424758" cy="382561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 err="1"/>
            <a:t>Plugin</a:t>
          </a:r>
          <a:r>
            <a:rPr lang="de-DE" sz="3100" kern="1200" dirty="0"/>
            <a:t>-Host (DAW)</a:t>
          </a:r>
        </a:p>
      </dsp:txBody>
      <dsp:txXfrm rot="16200000">
        <a:off x="5864019" y="1226026"/>
        <a:ext cx="3137004" cy="684951"/>
      </dsp:txXfrm>
    </dsp:sp>
    <dsp:sp modelId="{1BC141DF-9D54-8E44-B978-5F63E7E0AD80}">
      <dsp:nvSpPr>
        <dsp:cNvPr id="0" name=""/>
        <dsp:cNvSpPr/>
      </dsp:nvSpPr>
      <dsp:spPr>
        <a:xfrm rot="5400000">
          <a:off x="6826051" y="3022849"/>
          <a:ext cx="562235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29BF6D-13BC-5348-A5F6-C87FC232BFD1}">
      <dsp:nvSpPr>
        <dsp:cNvPr id="0" name=""/>
        <dsp:cNvSpPr/>
      </dsp:nvSpPr>
      <dsp:spPr>
        <a:xfrm>
          <a:off x="7774997" y="0"/>
          <a:ext cx="2551445" cy="382561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Ausführen des </a:t>
          </a:r>
          <a:r>
            <a:rPr lang="de-DE" sz="3600" kern="1200" dirty="0" err="1"/>
            <a:t>Plugins</a:t>
          </a:r>
          <a:r>
            <a:rPr lang="de-DE" sz="3600" kern="1200" dirty="0"/>
            <a:t> </a:t>
          </a:r>
        </a:p>
      </dsp:txBody>
      <dsp:txXfrm>
        <a:off x="7774997" y="0"/>
        <a:ext cx="2551445" cy="3825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D94593-85A7-B445-9272-16BBF386D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8BA65BA-E040-9B4B-BF75-3D8A8C96D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DAC25A-7D22-B041-B5AB-BA96EC0B4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DA765E-0F16-C94F-9410-31FF23289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5981D3-79FB-704B-99EB-5285CD6CD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857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ADFBD2-EE24-3249-AC0B-3FBA24EAA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09BFF9E-3306-7645-AC0B-C8A9C26C95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0B3C2D-6A76-FA4E-AD77-A384F9565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479DB1-FF48-D14E-87E4-62B7FC50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73791-6CDC-5F4A-A6A0-663E092F2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54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EB1858C-AC65-B74F-BCA5-7B1A41AD78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77F35F5-CBE8-354D-AB38-2BC099BE7A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263BBE-46C0-5549-87BA-CEB7FFC33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723771-D6A6-5447-8A53-794412329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6292F0-6DFF-0341-B1ED-FF4BDD193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74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8E232-7C90-4345-9AB9-BDC1DD712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A80EAC-8BBB-5A42-A5D7-7DDCB6363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30F76-A3D8-9042-93B2-0DEAFE7D4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3818D2-6646-B446-8110-1571346B3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F143CE-76F1-6E44-9B0F-1EF147926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74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3F5430-13D3-6A43-9533-52DBC9CAD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47258B-457F-DA4D-97DC-0148DDD4B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097125-A7BB-BD4D-BADF-4CEFE12EF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D6C786-45BC-2B44-9B4C-3AC8569B8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8D8CBB-2FA2-BA4C-9E6D-083BFBEDF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920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6A5E00-7D50-204C-80B4-6A615BCFF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9DEA38-94C1-924A-BEC9-C2AFE0952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A491332-FD0B-0947-91B2-E46EED5C2A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AD4AE7-4617-2842-8BB4-550D3BF9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266A2E-7F6A-BE4E-BBCF-11542E6C9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8FA8E4-4EFC-BF48-B0C7-82C41D527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919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5343CB-0028-3346-8AD6-9B0F06951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A630B9-20DA-F54E-956F-0B2741813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342514E-AC49-2045-A0F3-8149E69DA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9099558-BA9E-F84A-AF9E-47BD956B46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B6BEB6-E263-8443-B18E-06521CBA8B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7A1F1E3-831B-1F49-8591-4B79DFA43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8474CEC-28AE-C844-A3A6-B8B684B8D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A6FBA3E-13FA-1E48-A6EA-D88FCE28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071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9BB09-27C2-E548-92B8-2C5A9485D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38E3196-21C7-214A-86AB-2A26A9EB1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AFB1DB7-FDD5-BC4D-AB60-B492E9988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A00597-3266-F546-93CD-A98B16B90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682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F24F095-D6DD-CA4A-941D-63EA851AA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F96EEA4-2B98-6340-A7C8-D54865752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F2B0C4F-114D-144D-9C52-F754F4F7D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0206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220E63-573B-1F4B-837D-CBC254B78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67501B-C72D-8B41-96C5-2AD9787DC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46979B-60B1-F842-9081-88A869808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5443B2-D76B-7C46-8792-D365B27E0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AD0765-626D-BC45-B3B9-42DA0CB7B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6C74BC-4E03-6844-898B-DF65657EA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59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DDE474-855E-B947-BC30-BD48F9749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B5BDAFA-7A93-A447-B08E-E3DF3C61D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A6EADE-815A-AE41-828B-C828E1A16D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3E2E595-CEAF-444F-A4AE-E1A0B5CBB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C479C5-5521-B749-96A5-753B0D030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D11CFF-CCC9-624F-9869-C61C7A055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64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5FCC987-C61E-9D4B-8FE0-581CDA3A9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852623-B84E-F24E-8D0C-2425F728D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3CDDAB-41E9-F64A-AEEE-744859A34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6BB2B-F66F-AA4D-8B2C-4A05918E8FC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CFA940-BA2E-4B47-B418-167ABA311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B5EC35-09EC-544C-9F50-B870C9036B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A07E7-F6D4-154B-93BC-0C9270EFD5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62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C285D1-4660-A34C-A5F2-6893286997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Theorie Block 2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62BDDE0-C901-C24E-B01C-6D54A5B3E8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C++ Konzepte im Detail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6A73BE7-BD00-B344-984E-78FB1F4D59A7}"/>
              </a:ext>
            </a:extLst>
          </p:cNvPr>
          <p:cNvSpPr txBox="1"/>
          <p:nvPr/>
        </p:nvSpPr>
        <p:spPr>
          <a:xfrm>
            <a:off x="4716966" y="5965902"/>
            <a:ext cx="2865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© 2021 Christian Schweizer</a:t>
            </a:r>
          </a:p>
        </p:txBody>
      </p:sp>
    </p:spTree>
    <p:extLst>
      <p:ext uri="{BB962C8B-B14F-4D97-AF65-F5344CB8AC3E}">
        <p14:creationId xmlns:p14="http://schemas.microsoft.com/office/powerpoint/2010/main" val="3638365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1E93D4-B1FB-D54E-9EF9-3AE9120B7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Datentyp </a:t>
            </a:r>
            <a:r>
              <a:rPr lang="de-DE" dirty="0" err="1"/>
              <a:t>auto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C762C2-9437-404D-A512-3911CDA24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auto</a:t>
            </a:r>
            <a:r>
              <a:rPr lang="de-DE" dirty="0"/>
              <a:t> myVar1 = 1.0;</a:t>
            </a:r>
          </a:p>
          <a:p>
            <a:r>
              <a:rPr lang="de-DE" dirty="0" err="1"/>
              <a:t>auto</a:t>
            </a:r>
            <a:r>
              <a:rPr lang="de-DE" dirty="0"/>
              <a:t> myVar2 = 1;</a:t>
            </a:r>
          </a:p>
          <a:p>
            <a:r>
              <a:rPr lang="de-DE" dirty="0" err="1"/>
              <a:t>auto</a:t>
            </a:r>
            <a:r>
              <a:rPr lang="de-DE" dirty="0"/>
              <a:t> myVar3 = </a:t>
            </a:r>
            <a:r>
              <a:rPr lang="de-DE" dirty="0" err="1"/>
              <a:t>getSomeOtherTypeAsReturnValue</a:t>
            </a:r>
            <a:r>
              <a:rPr lang="de-DE"/>
              <a:t>();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3488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350D4A-DA1B-D147-AA3D-F555E7B4F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Datentypen - Rechenbeispiele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C2B7FE00-7D2B-3C43-9746-B7CB316A6A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8885832"/>
              </p:ext>
            </p:extLst>
          </p:nvPr>
        </p:nvGraphicFramePr>
        <p:xfrm>
          <a:off x="838200" y="1825625"/>
          <a:ext cx="10515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63846514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3934207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Ausdruck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Resultat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627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4.0 /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2.0 (double)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988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4 /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 (</a:t>
                      </a:r>
                      <a:r>
                        <a:rPr lang="de-DE" dirty="0" err="1"/>
                        <a:t>int</a:t>
                      </a:r>
                      <a:r>
                        <a:rPr lang="de-DE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78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4.0 /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2.0 (double)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93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5.0 /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2.5 (double)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014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5 /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rgbClr val="FF0000"/>
                          </a:solidFill>
                        </a:rPr>
                        <a:t>2 (</a:t>
                      </a:r>
                      <a:r>
                        <a:rPr lang="de-DE" b="1" dirty="0" err="1">
                          <a:solidFill>
                            <a:srgbClr val="FF0000"/>
                          </a:solidFill>
                        </a:rPr>
                        <a:t>int</a:t>
                      </a:r>
                      <a:r>
                        <a:rPr lang="de-DE" b="1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023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int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myPercent</a:t>
                      </a:r>
                      <a:r>
                        <a:rPr lang="de-DE" dirty="0"/>
                        <a:t> = 60;</a:t>
                      </a:r>
                    </a:p>
                    <a:p>
                      <a:r>
                        <a:rPr lang="de-DE" dirty="0" err="1"/>
                        <a:t>audioOut</a:t>
                      </a:r>
                      <a:r>
                        <a:rPr lang="de-DE" dirty="0"/>
                        <a:t> = </a:t>
                      </a:r>
                      <a:r>
                        <a:rPr lang="de-DE" dirty="0" err="1"/>
                        <a:t>myPercent</a:t>
                      </a:r>
                      <a:r>
                        <a:rPr lang="de-DE" dirty="0"/>
                        <a:t> / 100 * </a:t>
                      </a:r>
                      <a:r>
                        <a:rPr lang="de-DE" dirty="0" err="1"/>
                        <a:t>audioIn</a:t>
                      </a:r>
                      <a:r>
                        <a:rPr lang="de-DE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868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7943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D06372-C72E-D644-A4F6-0551BDCB6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Komplexere Datentypen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4745AF-B6AD-894E-BDBE-598A8D77D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Namespace </a:t>
            </a:r>
            <a:r>
              <a:rPr lang="de-DE" dirty="0" err="1"/>
              <a:t>std</a:t>
            </a:r>
            <a:r>
              <a:rPr lang="de-DE" dirty="0"/>
              <a:t>: Erweiterungen der C++-Sprache – Standard Library</a:t>
            </a:r>
          </a:p>
          <a:p>
            <a:r>
              <a:rPr lang="de-DE" b="1" dirty="0" err="1"/>
              <a:t>std</a:t>
            </a:r>
            <a:r>
              <a:rPr lang="de-DE" b="1" dirty="0"/>
              <a:t>::</a:t>
            </a:r>
            <a:r>
              <a:rPr lang="de-DE" b="1" dirty="0" err="1"/>
              <a:t>string</a:t>
            </a:r>
            <a:endParaRPr lang="de-DE" b="1" dirty="0"/>
          </a:p>
          <a:p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vector</a:t>
            </a:r>
            <a:endParaRPr lang="de-DE" dirty="0"/>
          </a:p>
          <a:p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unique_ptr</a:t>
            </a:r>
            <a:r>
              <a:rPr lang="de-DE" dirty="0"/>
              <a:t>&lt;T&gt;</a:t>
            </a:r>
          </a:p>
          <a:p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23535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68C55-3B01-AA4C-AFB8-4FF8FA6D2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Schleifen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7D7486-2A4B-AC40-A520-870235907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 err="1"/>
              <a:t>for</a:t>
            </a:r>
            <a:r>
              <a:rPr lang="de-DE" dirty="0"/>
              <a:t>(Initialisierung; Abbruchbedingung; Iteration) </a:t>
            </a:r>
          </a:p>
          <a:p>
            <a:pPr marL="0" indent="0">
              <a:buNone/>
            </a:pPr>
            <a:r>
              <a:rPr lang="de-DE" dirty="0"/>
              <a:t>{</a:t>
            </a:r>
          </a:p>
          <a:p>
            <a:pPr marL="0" indent="0">
              <a:buNone/>
            </a:pPr>
            <a:r>
              <a:rPr lang="de-DE" dirty="0"/>
              <a:t>   Schleifen-Operation(en)</a:t>
            </a:r>
          </a:p>
          <a:p>
            <a:pPr marL="0" indent="0">
              <a:buNone/>
            </a:pPr>
            <a:r>
              <a:rPr lang="de-DE" dirty="0"/>
              <a:t>}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for</a:t>
            </a:r>
            <a:r>
              <a:rPr lang="de-DE" dirty="0"/>
              <a:t>(</a:t>
            </a:r>
            <a:r>
              <a:rPr lang="de-DE" dirty="0" err="1"/>
              <a:t>int</a:t>
            </a:r>
            <a:r>
              <a:rPr lang="de-DE" dirty="0"/>
              <a:t> i = 0; i &lt; </a:t>
            </a:r>
            <a:r>
              <a:rPr lang="de-DE" dirty="0" err="1"/>
              <a:t>myMax</a:t>
            </a:r>
            <a:r>
              <a:rPr lang="de-DE" dirty="0"/>
              <a:t>; </a:t>
            </a:r>
            <a:r>
              <a:rPr lang="de-DE" dirty="0">
                <a:solidFill>
                  <a:srgbClr val="FF0000"/>
                </a:solidFill>
              </a:rPr>
              <a:t>i++</a:t>
            </a:r>
            <a:r>
              <a:rPr lang="de-DE" dirty="0"/>
              <a:t>) </a:t>
            </a:r>
          </a:p>
          <a:p>
            <a:pPr marL="0" indent="0">
              <a:buNone/>
            </a:pPr>
            <a:r>
              <a:rPr lang="de-DE" dirty="0"/>
              <a:t>{ </a:t>
            </a:r>
          </a:p>
          <a:p>
            <a:pPr marL="0" indent="0">
              <a:buNone/>
            </a:pPr>
            <a:r>
              <a:rPr lang="de-DE" dirty="0"/>
              <a:t>   </a:t>
            </a:r>
            <a:r>
              <a:rPr lang="de-DE" dirty="0" err="1"/>
              <a:t>doSomething</a:t>
            </a:r>
            <a:r>
              <a:rPr lang="de-DE" dirty="0"/>
              <a:t>(i); </a:t>
            </a:r>
          </a:p>
          <a:p>
            <a:pPr marL="0" indent="0">
              <a:buNone/>
            </a:pPr>
            <a:r>
              <a:rPr lang="de-DE" dirty="0"/>
              <a:t>}</a:t>
            </a:r>
          </a:p>
          <a:p>
            <a:pPr marL="0" indent="0">
              <a:buNone/>
            </a:pPr>
            <a:endParaRPr lang="de-DE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b="1" dirty="0" err="1">
                <a:solidFill>
                  <a:srgbClr val="FF0000"/>
                </a:solidFill>
              </a:rPr>
              <a:t>doSomething</a:t>
            </a:r>
            <a:r>
              <a:rPr lang="de-DE" b="1" dirty="0">
                <a:solidFill>
                  <a:srgbClr val="FF0000"/>
                </a:solidFill>
              </a:rPr>
              <a:t>(</a:t>
            </a:r>
            <a:r>
              <a:rPr lang="de-DE" b="1" dirty="0" err="1">
                <a:solidFill>
                  <a:srgbClr val="FF0000"/>
                </a:solidFill>
              </a:rPr>
              <a:t>myMax</a:t>
            </a:r>
            <a:r>
              <a:rPr lang="de-DE" b="1" dirty="0">
                <a:solidFill>
                  <a:srgbClr val="FF0000"/>
                </a:solidFill>
              </a:rPr>
              <a:t>) wird nie ausgeführt!</a:t>
            </a:r>
          </a:p>
        </p:txBody>
      </p:sp>
    </p:spTree>
    <p:extLst>
      <p:ext uri="{BB962C8B-B14F-4D97-AF65-F5344CB8AC3E}">
        <p14:creationId xmlns:p14="http://schemas.microsoft.com/office/powerpoint/2010/main" val="2739500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224AB-F3BD-FE46-8B2C-079D5D40C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Schleifen - Fallen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674CBA-9C49-8549-86DA-5820FA43D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for</a:t>
            </a:r>
            <a:r>
              <a:rPr lang="de-DE" dirty="0"/>
              <a:t>(</a:t>
            </a:r>
            <a:r>
              <a:rPr lang="de-DE" dirty="0" err="1"/>
              <a:t>int</a:t>
            </a:r>
            <a:r>
              <a:rPr lang="de-DE" dirty="0"/>
              <a:t> i = 0; i &lt; 100; i--)</a:t>
            </a:r>
          </a:p>
          <a:p>
            <a:pPr marL="0" indent="0">
              <a:buNone/>
            </a:pPr>
            <a:r>
              <a:rPr lang="de-DE" dirty="0"/>
              <a:t>{ </a:t>
            </a:r>
            <a:r>
              <a:rPr lang="de-DE" dirty="0" err="1"/>
              <a:t>op</a:t>
            </a:r>
            <a:r>
              <a:rPr lang="de-DE" dirty="0"/>
              <a:t>(); }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for</a:t>
            </a:r>
            <a:r>
              <a:rPr lang="de-DE" dirty="0"/>
              <a:t>(</a:t>
            </a:r>
            <a:r>
              <a:rPr lang="de-DE" dirty="0" err="1"/>
              <a:t>int</a:t>
            </a:r>
            <a:r>
              <a:rPr lang="de-DE" dirty="0"/>
              <a:t> i = 0; i &lt; 100; </a:t>
            </a:r>
            <a:r>
              <a:rPr lang="de-DE" dirty="0" err="1"/>
              <a:t>j++</a:t>
            </a:r>
            <a:r>
              <a:rPr lang="de-DE" dirty="0"/>
              <a:t>)</a:t>
            </a:r>
          </a:p>
          <a:p>
            <a:pPr marL="0" indent="0">
              <a:buNone/>
            </a:pPr>
            <a:r>
              <a:rPr lang="de-DE" dirty="0"/>
              <a:t>{ </a:t>
            </a:r>
            <a:r>
              <a:rPr lang="de-DE" dirty="0" err="1"/>
              <a:t>op</a:t>
            </a:r>
            <a:r>
              <a:rPr lang="de-DE" dirty="0"/>
              <a:t>(); }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for</a:t>
            </a:r>
            <a:r>
              <a:rPr lang="de-DE" dirty="0"/>
              <a:t>(</a:t>
            </a:r>
            <a:r>
              <a:rPr lang="de-DE" dirty="0" err="1"/>
              <a:t>int</a:t>
            </a:r>
            <a:r>
              <a:rPr lang="de-DE" dirty="0"/>
              <a:t> i = 0; i &lt; 100; i++);</a:t>
            </a:r>
          </a:p>
          <a:p>
            <a:pPr marL="0" indent="0">
              <a:buNone/>
            </a:pPr>
            <a:r>
              <a:rPr lang="de-DE" dirty="0"/>
              <a:t>{ </a:t>
            </a:r>
            <a:r>
              <a:rPr lang="de-DE" dirty="0" err="1"/>
              <a:t>op</a:t>
            </a:r>
            <a:r>
              <a:rPr lang="de-DE" dirty="0"/>
              <a:t>(); }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606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224AB-F3BD-FE46-8B2C-079D5D40C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Schleifen - Auflösung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674CBA-9C49-8549-86DA-5820FA43D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for</a:t>
            </a:r>
            <a:r>
              <a:rPr lang="de-DE" dirty="0"/>
              <a:t>(</a:t>
            </a:r>
            <a:r>
              <a:rPr lang="de-DE" dirty="0" err="1"/>
              <a:t>int</a:t>
            </a:r>
            <a:r>
              <a:rPr lang="de-DE" dirty="0"/>
              <a:t> i = 0; i &lt; 100; i--)</a:t>
            </a:r>
          </a:p>
          <a:p>
            <a:pPr marL="0" indent="0">
              <a:buNone/>
            </a:pPr>
            <a:r>
              <a:rPr lang="de-DE" dirty="0"/>
              <a:t>{ </a:t>
            </a:r>
            <a:r>
              <a:rPr lang="de-DE" dirty="0" err="1"/>
              <a:t>op</a:t>
            </a:r>
            <a:r>
              <a:rPr lang="de-DE" dirty="0"/>
              <a:t>(); }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for</a:t>
            </a:r>
            <a:r>
              <a:rPr lang="de-DE" dirty="0"/>
              <a:t>(</a:t>
            </a:r>
            <a:r>
              <a:rPr lang="de-DE" dirty="0" err="1"/>
              <a:t>int</a:t>
            </a:r>
            <a:r>
              <a:rPr lang="de-DE" dirty="0"/>
              <a:t> i = 0; i &lt; 100; </a:t>
            </a:r>
            <a:r>
              <a:rPr lang="de-DE" dirty="0" err="1"/>
              <a:t>j++</a:t>
            </a:r>
            <a:r>
              <a:rPr lang="de-DE" dirty="0"/>
              <a:t>)</a:t>
            </a:r>
          </a:p>
          <a:p>
            <a:pPr marL="0" indent="0">
              <a:buNone/>
            </a:pPr>
            <a:r>
              <a:rPr lang="de-DE" dirty="0"/>
              <a:t>{ </a:t>
            </a:r>
            <a:r>
              <a:rPr lang="de-DE" dirty="0" err="1"/>
              <a:t>op</a:t>
            </a:r>
            <a:r>
              <a:rPr lang="de-DE" dirty="0"/>
              <a:t>(); }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for</a:t>
            </a:r>
            <a:r>
              <a:rPr lang="de-DE" dirty="0"/>
              <a:t>(</a:t>
            </a:r>
            <a:r>
              <a:rPr lang="de-DE" dirty="0" err="1"/>
              <a:t>int</a:t>
            </a:r>
            <a:r>
              <a:rPr lang="de-DE" dirty="0"/>
              <a:t> i = 0; i &lt; 100; i++);</a:t>
            </a:r>
          </a:p>
          <a:p>
            <a:pPr marL="0" indent="0">
              <a:buNone/>
            </a:pPr>
            <a:r>
              <a:rPr lang="de-DE" dirty="0"/>
              <a:t>{ </a:t>
            </a:r>
            <a:r>
              <a:rPr lang="de-DE" dirty="0" err="1"/>
              <a:t>op</a:t>
            </a:r>
            <a:r>
              <a:rPr lang="de-DE" dirty="0"/>
              <a:t>(); }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Pfeil nach rechts 3">
            <a:extLst>
              <a:ext uri="{FF2B5EF4-FFF2-40B4-BE49-F238E27FC236}">
                <a16:creationId xmlns:a16="http://schemas.microsoft.com/office/drawing/2014/main" id="{3A6C552F-78E2-E041-B1F7-7BF556491DFB}"/>
              </a:ext>
            </a:extLst>
          </p:cNvPr>
          <p:cNvSpPr/>
          <p:nvPr/>
        </p:nvSpPr>
        <p:spPr>
          <a:xfrm>
            <a:off x="4833257" y="1825626"/>
            <a:ext cx="881743" cy="923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732E22A-7E2E-C64A-8D1B-5D939FB951C9}"/>
              </a:ext>
            </a:extLst>
          </p:cNvPr>
          <p:cNvSpPr txBox="1"/>
          <p:nvPr/>
        </p:nvSpPr>
        <p:spPr>
          <a:xfrm>
            <a:off x="5715000" y="1825625"/>
            <a:ext cx="56388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dirty="0"/>
              <a:t>Abbruch nach </a:t>
            </a:r>
            <a:r>
              <a:rPr lang="de-DE" dirty="0" err="1"/>
              <a:t>ca</a:t>
            </a:r>
            <a:r>
              <a:rPr lang="de-DE" dirty="0"/>
              <a:t> 2 </a:t>
            </a:r>
            <a:r>
              <a:rPr lang="de-DE" dirty="0" err="1"/>
              <a:t>mrd.</a:t>
            </a:r>
            <a:r>
              <a:rPr lang="de-DE" dirty="0"/>
              <a:t> Aufrufen der Funktion „</a:t>
            </a:r>
            <a:r>
              <a:rPr lang="de-DE" dirty="0" err="1"/>
              <a:t>op</a:t>
            </a:r>
            <a:r>
              <a:rPr lang="de-DE" dirty="0"/>
              <a:t>“. Datentyp „</a:t>
            </a:r>
            <a:r>
              <a:rPr lang="de-DE" dirty="0" err="1"/>
              <a:t>int</a:t>
            </a:r>
            <a:r>
              <a:rPr lang="de-DE" dirty="0"/>
              <a:t>“ geht bis -2.x </a:t>
            </a:r>
            <a:r>
              <a:rPr lang="de-DE" dirty="0" err="1"/>
              <a:t>mrd</a:t>
            </a:r>
            <a:r>
              <a:rPr lang="de-DE" dirty="0"/>
              <a:t> </a:t>
            </a:r>
            <a:r>
              <a:rPr lang="de-DE" dirty="0">
                <a:sym typeface="Wingdings" pitchFamily="2" charset="2"/>
              </a:rPr>
              <a:t> Overflow </a:t>
            </a:r>
          </a:p>
          <a:p>
            <a:pPr algn="ctr"/>
            <a:r>
              <a:rPr lang="de-DE" dirty="0">
                <a:sym typeface="Wingdings" pitchFamily="2" charset="2"/>
              </a:rPr>
              <a:t> wird zu + 2.x </a:t>
            </a:r>
            <a:r>
              <a:rPr lang="de-DE" dirty="0" err="1">
                <a:sym typeface="Wingdings" pitchFamily="2" charset="2"/>
              </a:rPr>
              <a:t>mrd</a:t>
            </a:r>
            <a:r>
              <a:rPr lang="de-DE" dirty="0">
                <a:sym typeface="Wingdings" pitchFamily="2" charset="2"/>
              </a:rPr>
              <a:t>  Abbruch</a:t>
            </a:r>
            <a:endParaRPr lang="de-DE" dirty="0"/>
          </a:p>
        </p:txBody>
      </p:sp>
      <p:sp>
        <p:nvSpPr>
          <p:cNvPr id="9" name="Pfeil nach rechts 8">
            <a:extLst>
              <a:ext uri="{FF2B5EF4-FFF2-40B4-BE49-F238E27FC236}">
                <a16:creationId xmlns:a16="http://schemas.microsoft.com/office/drawing/2014/main" id="{27986B6B-93D3-9B48-B4E7-86D8469D3C67}"/>
              </a:ext>
            </a:extLst>
          </p:cNvPr>
          <p:cNvSpPr/>
          <p:nvPr/>
        </p:nvSpPr>
        <p:spPr>
          <a:xfrm>
            <a:off x="4833257" y="3185716"/>
            <a:ext cx="881743" cy="923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89F737F-C2F5-4D4C-9F8D-64FE8F7EF365}"/>
              </a:ext>
            </a:extLst>
          </p:cNvPr>
          <p:cNvSpPr txBox="1"/>
          <p:nvPr/>
        </p:nvSpPr>
        <p:spPr>
          <a:xfrm>
            <a:off x="5715000" y="3462714"/>
            <a:ext cx="56388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dirty="0"/>
              <a:t>Endlosschleife, da sich i nicht ändert!</a:t>
            </a:r>
          </a:p>
        </p:txBody>
      </p:sp>
      <p:sp>
        <p:nvSpPr>
          <p:cNvPr id="11" name="Pfeil nach rechts 10">
            <a:extLst>
              <a:ext uri="{FF2B5EF4-FFF2-40B4-BE49-F238E27FC236}">
                <a16:creationId xmlns:a16="http://schemas.microsoft.com/office/drawing/2014/main" id="{C77979E9-239A-C04D-A2AF-1E75F65761E4}"/>
              </a:ext>
            </a:extLst>
          </p:cNvPr>
          <p:cNvSpPr/>
          <p:nvPr/>
        </p:nvSpPr>
        <p:spPr>
          <a:xfrm>
            <a:off x="4833257" y="4748737"/>
            <a:ext cx="881743" cy="923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F0F7E09-7E37-E148-B807-46FF3BED5BA4}"/>
              </a:ext>
            </a:extLst>
          </p:cNvPr>
          <p:cNvSpPr txBox="1"/>
          <p:nvPr/>
        </p:nvSpPr>
        <p:spPr>
          <a:xfrm>
            <a:off x="5715000" y="4610238"/>
            <a:ext cx="56388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dirty="0"/>
              <a:t>Schleife läuft 100 mal durch, die Funktion „</a:t>
            </a:r>
            <a:r>
              <a:rPr lang="de-DE" dirty="0" err="1"/>
              <a:t>op</a:t>
            </a:r>
            <a:r>
              <a:rPr lang="de-DE" dirty="0"/>
              <a:t>“ wird aber nur einmal aufgerufen! </a:t>
            </a:r>
          </a:p>
          <a:p>
            <a:pPr algn="ctr"/>
            <a:r>
              <a:rPr lang="de-DE" dirty="0"/>
              <a:t>Das Semikolon gilt als ein (leeres) Statement. Der Inhalt von {} wird erst nach der Schleife ausgeführt!</a:t>
            </a:r>
          </a:p>
        </p:txBody>
      </p:sp>
    </p:spTree>
    <p:extLst>
      <p:ext uri="{BB962C8B-B14F-4D97-AF65-F5344CB8AC3E}">
        <p14:creationId xmlns:p14="http://schemas.microsoft.com/office/powerpoint/2010/main" val="3683227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6F8E9-0A15-8A48-B8B5-146843E7A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Klassen - Objekte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CD0526-ED6F-4A42-8E3A-62C9D099D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Sammlung von Variablen und Funktionen</a:t>
            </a:r>
          </a:p>
          <a:p>
            <a:r>
              <a:rPr lang="de-DE" dirty="0"/>
              <a:t>Wiederverwendung!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Objekt = Eine Instanz einer Klasse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/>
              <a:t>Bsp</a:t>
            </a:r>
            <a:r>
              <a:rPr lang="de-DE" dirty="0"/>
              <a:t>: </a:t>
            </a:r>
          </a:p>
          <a:p>
            <a:r>
              <a:rPr lang="de-DE" dirty="0"/>
              <a:t>Klasse Person (</a:t>
            </a:r>
            <a:r>
              <a:rPr lang="de-DE" dirty="0" err="1"/>
              <a:t>class</a:t>
            </a:r>
            <a:r>
              <a:rPr lang="de-DE" dirty="0"/>
              <a:t> Person) hat Eigenschaften Name, Alter</a:t>
            </a:r>
          </a:p>
          <a:p>
            <a:r>
              <a:rPr lang="de-DE" dirty="0"/>
              <a:t>Anna und Franz sind Objekte (Instanzen) vom Typen „Person“</a:t>
            </a:r>
          </a:p>
          <a:p>
            <a:pPr lvl="1"/>
            <a:r>
              <a:rPr lang="de-DE" dirty="0"/>
              <a:t>Anna (Person Anna) hat den Namen „Anna“ und das Alter 20</a:t>
            </a:r>
          </a:p>
          <a:p>
            <a:pPr lvl="1"/>
            <a:r>
              <a:rPr lang="de-DE" dirty="0"/>
              <a:t>Franz (Person Franz) hat den Namen „Franz“ und das Alter 22</a:t>
            </a:r>
          </a:p>
        </p:txBody>
      </p:sp>
    </p:spTree>
    <p:extLst>
      <p:ext uri="{BB962C8B-B14F-4D97-AF65-F5344CB8AC3E}">
        <p14:creationId xmlns:p14="http://schemas.microsoft.com/office/powerpoint/2010/main" val="3473853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6856A4-BB0A-5244-BA89-02C6DC5F6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Klassen - Beispiele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615E37-D82E-9C41-A4B7-045310541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47440"/>
          </a:xfrm>
        </p:spPr>
        <p:txBody>
          <a:bodyPr/>
          <a:lstStyle/>
          <a:p>
            <a:r>
              <a:rPr lang="de-DE" dirty="0"/>
              <a:t>Ohne Klasse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71A37AB-2E77-EA40-9ED6-EEBA2DFB7D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28603"/>
            <a:ext cx="5157787" cy="304823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string</a:t>
            </a:r>
            <a:r>
              <a:rPr lang="de-DE" dirty="0"/>
              <a:t> personName1;</a:t>
            </a:r>
          </a:p>
          <a:p>
            <a:pPr marL="0" indent="0">
              <a:buNone/>
            </a:pP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string</a:t>
            </a:r>
            <a:r>
              <a:rPr lang="de-DE" dirty="0"/>
              <a:t> personName2;</a:t>
            </a:r>
          </a:p>
          <a:p>
            <a:pPr marL="0" indent="0">
              <a:buNone/>
            </a:pP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string</a:t>
            </a:r>
            <a:r>
              <a:rPr lang="de-DE" dirty="0"/>
              <a:t> personName3;</a:t>
            </a:r>
          </a:p>
          <a:p>
            <a:pPr marL="0" indent="0">
              <a:buNone/>
            </a:pP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string</a:t>
            </a:r>
            <a:r>
              <a:rPr lang="de-DE" dirty="0"/>
              <a:t> personFirstname1;</a:t>
            </a:r>
          </a:p>
          <a:p>
            <a:pPr marL="0" indent="0">
              <a:buNone/>
            </a:pP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string</a:t>
            </a:r>
            <a:r>
              <a:rPr lang="de-DE" dirty="0"/>
              <a:t> personFirstname2;</a:t>
            </a:r>
          </a:p>
          <a:p>
            <a:pPr marL="0" indent="0">
              <a:buNone/>
            </a:pP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string</a:t>
            </a:r>
            <a:r>
              <a:rPr lang="de-DE" dirty="0"/>
              <a:t> personFirstname3;</a:t>
            </a:r>
          </a:p>
          <a:p>
            <a:pPr marL="0" indent="0">
              <a:buNone/>
            </a:pPr>
            <a:r>
              <a:rPr lang="de-DE" dirty="0" err="1"/>
              <a:t>int</a:t>
            </a:r>
            <a:r>
              <a:rPr lang="de-DE" dirty="0"/>
              <a:t> personAge1;</a:t>
            </a:r>
          </a:p>
          <a:p>
            <a:pPr marL="0" indent="0">
              <a:buNone/>
            </a:pPr>
            <a:r>
              <a:rPr lang="de-DE" dirty="0" err="1"/>
              <a:t>int</a:t>
            </a:r>
            <a:r>
              <a:rPr lang="de-DE" dirty="0"/>
              <a:t> personAge2;</a:t>
            </a:r>
          </a:p>
          <a:p>
            <a:pPr marL="0" indent="0">
              <a:buNone/>
            </a:pPr>
            <a:r>
              <a:rPr lang="de-DE" dirty="0" err="1"/>
              <a:t>int</a:t>
            </a:r>
            <a:r>
              <a:rPr lang="de-DE" dirty="0"/>
              <a:t> personAge3;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AE97149-2364-EC48-A05C-504C29CF10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47440"/>
          </a:xfrm>
        </p:spPr>
        <p:txBody>
          <a:bodyPr/>
          <a:lstStyle/>
          <a:p>
            <a:r>
              <a:rPr lang="de-DE" dirty="0"/>
              <a:t>Mit Klasse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75D4E2E-5CC8-AC47-BCFB-7E16C55712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128603"/>
            <a:ext cx="5595080" cy="40610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dirty="0" err="1"/>
              <a:t>class</a:t>
            </a:r>
            <a:r>
              <a:rPr lang="de-DE" dirty="0"/>
              <a:t> Person</a:t>
            </a:r>
          </a:p>
          <a:p>
            <a:pPr marL="0" indent="0">
              <a:buNone/>
            </a:pPr>
            <a:r>
              <a:rPr lang="de-DE" dirty="0"/>
              <a:t>{</a:t>
            </a:r>
          </a:p>
          <a:p>
            <a:pPr marL="0" indent="0">
              <a:buNone/>
            </a:pPr>
            <a:r>
              <a:rPr lang="de-DE" dirty="0"/>
              <a:t>   </a:t>
            </a: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string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;</a:t>
            </a:r>
          </a:p>
          <a:p>
            <a:pPr marL="0" indent="0">
              <a:buNone/>
            </a:pPr>
            <a:r>
              <a:rPr lang="de-DE" dirty="0"/>
              <a:t>   </a:t>
            </a:r>
            <a:r>
              <a:rPr lang="de-DE" dirty="0" err="1"/>
              <a:t>std</a:t>
            </a:r>
            <a:r>
              <a:rPr lang="de-DE" dirty="0"/>
              <a:t>::</a:t>
            </a:r>
            <a:r>
              <a:rPr lang="de-DE" dirty="0" err="1"/>
              <a:t>string</a:t>
            </a:r>
            <a:r>
              <a:rPr lang="de-DE" dirty="0"/>
              <a:t> </a:t>
            </a:r>
            <a:r>
              <a:rPr lang="de-DE" dirty="0" err="1"/>
              <a:t>firstname</a:t>
            </a:r>
            <a:r>
              <a:rPr lang="de-DE" dirty="0"/>
              <a:t>;</a:t>
            </a:r>
          </a:p>
          <a:p>
            <a:pPr marL="0" indent="0">
              <a:buNone/>
            </a:pPr>
            <a:r>
              <a:rPr lang="de-DE" dirty="0"/>
              <a:t>   </a:t>
            </a:r>
            <a:r>
              <a:rPr lang="de-DE" dirty="0" err="1"/>
              <a:t>int</a:t>
            </a:r>
            <a:r>
              <a:rPr lang="de-DE" dirty="0"/>
              <a:t> </a:t>
            </a:r>
            <a:r>
              <a:rPr lang="de-DE" dirty="0" err="1"/>
              <a:t>age</a:t>
            </a:r>
            <a:r>
              <a:rPr lang="de-DE" dirty="0"/>
              <a:t>;</a:t>
            </a:r>
          </a:p>
          <a:p>
            <a:pPr marL="0" indent="0">
              <a:buNone/>
            </a:pPr>
            <a:r>
              <a:rPr lang="de-DE" dirty="0"/>
              <a:t>   </a:t>
            </a:r>
            <a:r>
              <a:rPr lang="de-DE" dirty="0" err="1"/>
              <a:t>void</a:t>
            </a:r>
            <a:r>
              <a:rPr lang="de-DE" dirty="0"/>
              <a:t> </a:t>
            </a:r>
            <a:r>
              <a:rPr lang="de-DE" dirty="0" err="1"/>
              <a:t>print</a:t>
            </a:r>
            <a:r>
              <a:rPr lang="de-DE" dirty="0"/>
              <a:t>() { </a:t>
            </a:r>
            <a:r>
              <a:rPr lang="de-DE" dirty="0" err="1"/>
              <a:t>cout</a:t>
            </a:r>
            <a:r>
              <a:rPr lang="de-DE" dirty="0"/>
              <a:t> &lt;&lt; </a:t>
            </a:r>
            <a:r>
              <a:rPr lang="de-DE" dirty="0" err="1"/>
              <a:t>name</a:t>
            </a:r>
            <a:r>
              <a:rPr lang="de-DE" dirty="0"/>
              <a:t> &lt;&lt; </a:t>
            </a:r>
            <a:r>
              <a:rPr lang="de-DE" dirty="0" err="1"/>
              <a:t>firstname</a:t>
            </a:r>
            <a:r>
              <a:rPr lang="de-DE" dirty="0"/>
              <a:t> &lt;&lt; </a:t>
            </a:r>
            <a:r>
              <a:rPr lang="de-DE" dirty="0" err="1"/>
              <a:t>age</a:t>
            </a:r>
            <a:r>
              <a:rPr lang="de-DE" dirty="0"/>
              <a:t>; }</a:t>
            </a:r>
          </a:p>
          <a:p>
            <a:pPr marL="0" indent="0">
              <a:buNone/>
            </a:pPr>
            <a:r>
              <a:rPr lang="de-DE" dirty="0"/>
              <a:t>};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Person person1, person2, person3;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38252D4-8809-E34B-9D47-A2D09BF59B7F}"/>
              </a:ext>
            </a:extLst>
          </p:cNvPr>
          <p:cNvSpPr txBox="1"/>
          <p:nvPr/>
        </p:nvSpPr>
        <p:spPr>
          <a:xfrm>
            <a:off x="626749" y="5344893"/>
            <a:ext cx="5811334" cy="923330"/>
          </a:xfrm>
          <a:prstGeom prst="rect">
            <a:avLst/>
          </a:prstGeom>
          <a:noFill/>
          <a:ln>
            <a:solidFill>
              <a:schemeClr val="accent2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/>
              <a:t>cout</a:t>
            </a:r>
            <a:r>
              <a:rPr lang="de-DE" dirty="0"/>
              <a:t> &lt;&lt; personName1 &lt;&lt; personFirstname1 &lt;&lt; personAge1;</a:t>
            </a:r>
          </a:p>
          <a:p>
            <a:r>
              <a:rPr lang="de-DE" dirty="0"/>
              <a:t>personAge1++;</a:t>
            </a:r>
          </a:p>
          <a:p>
            <a:r>
              <a:rPr lang="de-DE" dirty="0" err="1"/>
              <a:t>cout</a:t>
            </a:r>
            <a:r>
              <a:rPr lang="de-DE" dirty="0"/>
              <a:t> &lt;&lt; personName1 &lt;&lt; personFirstname1 &lt;&lt; personAge1;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C01154-B9E5-DE4C-A3CD-CBFC7740B19C}"/>
              </a:ext>
            </a:extLst>
          </p:cNvPr>
          <p:cNvSpPr txBox="1"/>
          <p:nvPr/>
        </p:nvSpPr>
        <p:spPr>
          <a:xfrm>
            <a:off x="7360170" y="5344893"/>
            <a:ext cx="1723870" cy="923330"/>
          </a:xfrm>
          <a:prstGeom prst="rect">
            <a:avLst/>
          </a:prstGeom>
          <a:noFill/>
          <a:ln>
            <a:solidFill>
              <a:schemeClr val="accent2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person1.print();</a:t>
            </a:r>
          </a:p>
          <a:p>
            <a:r>
              <a:rPr lang="de-DE" dirty="0"/>
              <a:t>person1.age++;</a:t>
            </a:r>
          </a:p>
          <a:p>
            <a:r>
              <a:rPr lang="de-DE" dirty="0"/>
              <a:t>Person1.print();</a:t>
            </a:r>
          </a:p>
        </p:txBody>
      </p:sp>
    </p:spTree>
    <p:extLst>
      <p:ext uri="{BB962C8B-B14F-4D97-AF65-F5344CB8AC3E}">
        <p14:creationId xmlns:p14="http://schemas.microsoft.com/office/powerpoint/2010/main" val="1914637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7DA8A2-70BB-A145-A660-A43673C10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Klassen – Vererbung (1)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CBB89F2-1602-F04B-9FA4-F3F7F7F9F41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907883" y="1656960"/>
            <a:ext cx="5966293" cy="3451693"/>
          </a:xfrm>
          <a:prstGeom prst="rect">
            <a:avLst/>
          </a:prstGeom>
        </p:spPr>
      </p:pic>
      <p:sp>
        <p:nvSpPr>
          <p:cNvPr id="3" name="Pfeil nach links und rechts 2">
            <a:extLst>
              <a:ext uri="{FF2B5EF4-FFF2-40B4-BE49-F238E27FC236}">
                <a16:creationId xmlns:a16="http://schemas.microsoft.com/office/drawing/2014/main" id="{8F9160C9-2D7E-5B40-AB34-8D6C4EAF97D8}"/>
              </a:ext>
            </a:extLst>
          </p:cNvPr>
          <p:cNvSpPr/>
          <p:nvPr/>
        </p:nvSpPr>
        <p:spPr>
          <a:xfrm>
            <a:off x="5323114" y="2253343"/>
            <a:ext cx="930729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links und rechts 4">
            <a:extLst>
              <a:ext uri="{FF2B5EF4-FFF2-40B4-BE49-F238E27FC236}">
                <a16:creationId xmlns:a16="http://schemas.microsoft.com/office/drawing/2014/main" id="{CF455CEE-E001-6F45-8513-02863FD14130}"/>
              </a:ext>
            </a:extLst>
          </p:cNvPr>
          <p:cNvSpPr/>
          <p:nvPr/>
        </p:nvSpPr>
        <p:spPr>
          <a:xfrm>
            <a:off x="5323114" y="2618014"/>
            <a:ext cx="930729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Pfeil nach links und rechts 5">
            <a:extLst>
              <a:ext uri="{FF2B5EF4-FFF2-40B4-BE49-F238E27FC236}">
                <a16:creationId xmlns:a16="http://schemas.microsoft.com/office/drawing/2014/main" id="{1B036269-F3F4-CC42-AB70-307A6E73719F}"/>
              </a:ext>
            </a:extLst>
          </p:cNvPr>
          <p:cNvSpPr/>
          <p:nvPr/>
        </p:nvSpPr>
        <p:spPr>
          <a:xfrm>
            <a:off x="5323114" y="2985244"/>
            <a:ext cx="930729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links und rechts 6">
            <a:extLst>
              <a:ext uri="{FF2B5EF4-FFF2-40B4-BE49-F238E27FC236}">
                <a16:creationId xmlns:a16="http://schemas.microsoft.com/office/drawing/2014/main" id="{944D3745-6341-9D42-A583-9913B4E6E506}"/>
              </a:ext>
            </a:extLst>
          </p:cNvPr>
          <p:cNvSpPr/>
          <p:nvPr/>
        </p:nvSpPr>
        <p:spPr>
          <a:xfrm>
            <a:off x="5323113" y="4262192"/>
            <a:ext cx="930729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285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6A1BF1-30A6-3E49-833D-645724A70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Klassen – Vererbung (2)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09BC1B2-90B6-BC4D-883B-6F6321EA9CF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1690688"/>
            <a:ext cx="10515599" cy="426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30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9E2833-FA62-7F40-B3A5-C754DD578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Repetition – Fokus heute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AA09A5DE-933E-B845-A00A-79EBB9770A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865202"/>
              </p:ext>
            </p:extLst>
          </p:nvPr>
        </p:nvGraphicFramePr>
        <p:xfrm>
          <a:off x="838200" y="1825625"/>
          <a:ext cx="10515600" cy="3825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bgerundete rechteckige Legende 4">
            <a:extLst>
              <a:ext uri="{FF2B5EF4-FFF2-40B4-BE49-F238E27FC236}">
                <a16:creationId xmlns:a16="http://schemas.microsoft.com/office/drawing/2014/main" id="{FE709186-D15C-BC44-80E6-FDB439D97406}"/>
              </a:ext>
            </a:extLst>
          </p:cNvPr>
          <p:cNvSpPr/>
          <p:nvPr/>
        </p:nvSpPr>
        <p:spPr>
          <a:xfrm>
            <a:off x="3807502" y="5651240"/>
            <a:ext cx="1918741" cy="1051445"/>
          </a:xfrm>
          <a:prstGeom prst="wedgeRoundRectCallout">
            <a:avLst>
              <a:gd name="adj1" fmla="val -23177"/>
              <a:gd name="adj2" fmla="val -8149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OS-spezifisches Projekt generieren</a:t>
            </a:r>
          </a:p>
        </p:txBody>
      </p:sp>
      <p:sp>
        <p:nvSpPr>
          <p:cNvPr id="6" name="Abgerundete rechteckige Legende 5">
            <a:extLst>
              <a:ext uri="{FF2B5EF4-FFF2-40B4-BE49-F238E27FC236}">
                <a16:creationId xmlns:a16="http://schemas.microsoft.com/office/drawing/2014/main" id="{1F6F4BB6-40B7-2F41-9C7C-19067BB78581}"/>
              </a:ext>
            </a:extLst>
          </p:cNvPr>
          <p:cNvSpPr/>
          <p:nvPr/>
        </p:nvSpPr>
        <p:spPr>
          <a:xfrm>
            <a:off x="6745575" y="5651240"/>
            <a:ext cx="4107304" cy="1051445"/>
          </a:xfrm>
          <a:prstGeom prst="wedgeRoundRectCallout">
            <a:avLst>
              <a:gd name="adj1" fmla="val -23177"/>
              <a:gd name="adj2" fmla="val -8149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OS-spezifischen Maschinencode generieren = kompilieren</a:t>
            </a:r>
          </a:p>
        </p:txBody>
      </p:sp>
      <p:pic>
        <p:nvPicPr>
          <p:cNvPr id="8" name="Grafik 7" descr="Häkchen">
            <a:extLst>
              <a:ext uri="{FF2B5EF4-FFF2-40B4-BE49-F238E27FC236}">
                <a16:creationId xmlns:a16="http://schemas.microsoft.com/office/drawing/2014/main" id="{78B97E9C-98BD-C44C-B613-35D56AB1F1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09925" y="2043112"/>
            <a:ext cx="914400" cy="914400"/>
          </a:xfrm>
          <a:prstGeom prst="rect">
            <a:avLst/>
          </a:prstGeom>
        </p:spPr>
      </p:pic>
      <p:pic>
        <p:nvPicPr>
          <p:cNvPr id="9" name="Grafik 8" descr="Häkchen">
            <a:extLst>
              <a:ext uri="{FF2B5EF4-FFF2-40B4-BE49-F238E27FC236}">
                <a16:creationId xmlns:a16="http://schemas.microsoft.com/office/drawing/2014/main" id="{B1684F1D-9A8B-7842-A0CD-0D15B15207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09925" y="3092449"/>
            <a:ext cx="914400" cy="914400"/>
          </a:xfrm>
          <a:prstGeom prst="rect">
            <a:avLst/>
          </a:prstGeom>
        </p:spPr>
      </p:pic>
      <p:pic>
        <p:nvPicPr>
          <p:cNvPr id="10" name="Grafik 9" descr="Häkchen">
            <a:extLst>
              <a:ext uri="{FF2B5EF4-FFF2-40B4-BE49-F238E27FC236}">
                <a16:creationId xmlns:a16="http://schemas.microsoft.com/office/drawing/2014/main" id="{1CE6834F-807F-AC48-A6DB-3498ADC96F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81600" y="5786176"/>
            <a:ext cx="914400" cy="914400"/>
          </a:xfrm>
          <a:prstGeom prst="rect">
            <a:avLst/>
          </a:prstGeom>
        </p:spPr>
      </p:pic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65299C5D-22CA-8F4A-ADF6-270E768139EA}"/>
              </a:ext>
            </a:extLst>
          </p:cNvPr>
          <p:cNvSpPr/>
          <p:nvPr/>
        </p:nvSpPr>
        <p:spPr>
          <a:xfrm>
            <a:off x="4972050" y="1825625"/>
            <a:ext cx="2228850" cy="1912807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7D9629E1-4172-BB42-8FF7-6F3850507A5C}"/>
              </a:ext>
            </a:extLst>
          </p:cNvPr>
          <p:cNvSpPr/>
          <p:nvPr/>
        </p:nvSpPr>
        <p:spPr>
          <a:xfrm>
            <a:off x="6465758" y="5300663"/>
            <a:ext cx="5092829" cy="1557337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 descr="Häkchen">
            <a:extLst>
              <a:ext uri="{FF2B5EF4-FFF2-40B4-BE49-F238E27FC236}">
                <a16:creationId xmlns:a16="http://schemas.microsoft.com/office/drawing/2014/main" id="{9963CFE2-F560-BC4D-8505-552AE26AD3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77338" y="2795719"/>
            <a:ext cx="914400" cy="914400"/>
          </a:xfrm>
          <a:prstGeom prst="rect">
            <a:avLst/>
          </a:prstGeom>
        </p:spPr>
      </p:pic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60EEFDC3-0A1E-A94A-B1F3-5BA63FF51640}"/>
              </a:ext>
            </a:extLst>
          </p:cNvPr>
          <p:cNvSpPr/>
          <p:nvPr/>
        </p:nvSpPr>
        <p:spPr>
          <a:xfrm>
            <a:off x="1373864" y="3738432"/>
            <a:ext cx="2433637" cy="1262193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836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657D61-1609-C543-83DC-EE77C9E77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Verwenden der Basisklasse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83F21B2-8DA7-F74F-A14B-E140E042B454}"/>
              </a:ext>
            </a:extLst>
          </p:cNvPr>
          <p:cNvSpPr txBox="1"/>
          <p:nvPr/>
        </p:nvSpPr>
        <p:spPr>
          <a:xfrm>
            <a:off x="838200" y="2550851"/>
            <a:ext cx="389754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Person </a:t>
            </a:r>
            <a:r>
              <a:rPr lang="de-DE" dirty="0" err="1"/>
              <a:t>somePeople</a:t>
            </a:r>
            <a:r>
              <a:rPr lang="de-DE" dirty="0"/>
              <a:t>[3];</a:t>
            </a:r>
          </a:p>
          <a:p>
            <a:r>
              <a:rPr lang="de-DE" dirty="0" err="1"/>
              <a:t>somePeople</a:t>
            </a:r>
            <a:r>
              <a:rPr lang="de-DE" dirty="0"/>
              <a:t>[0] = Person();</a:t>
            </a:r>
          </a:p>
          <a:p>
            <a:r>
              <a:rPr lang="de-DE" dirty="0" err="1"/>
              <a:t>somePeople</a:t>
            </a:r>
            <a:r>
              <a:rPr lang="de-DE" dirty="0"/>
              <a:t>[1] = Student();</a:t>
            </a:r>
          </a:p>
          <a:p>
            <a:r>
              <a:rPr lang="de-DE" dirty="0" err="1"/>
              <a:t>somePeople</a:t>
            </a:r>
            <a:r>
              <a:rPr lang="de-DE" dirty="0"/>
              <a:t>[2] = </a:t>
            </a:r>
            <a:r>
              <a:rPr lang="de-DE" dirty="0" err="1"/>
              <a:t>Teacher</a:t>
            </a:r>
            <a:r>
              <a:rPr lang="de-DE" dirty="0"/>
              <a:t>();</a:t>
            </a:r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(</a:t>
            </a:r>
            <a:r>
              <a:rPr lang="de-DE" dirty="0" err="1"/>
              <a:t>int</a:t>
            </a:r>
            <a:r>
              <a:rPr lang="de-DE" dirty="0"/>
              <a:t> i = 0; i &lt; 3; i++)</a:t>
            </a:r>
          </a:p>
          <a:p>
            <a:r>
              <a:rPr lang="de-DE" dirty="0"/>
              <a:t>{</a:t>
            </a:r>
          </a:p>
          <a:p>
            <a:r>
              <a:rPr lang="de-DE" dirty="0"/>
              <a:t>   </a:t>
            </a:r>
            <a:r>
              <a:rPr lang="de-DE" dirty="0" err="1"/>
              <a:t>somePeople</a:t>
            </a:r>
            <a:r>
              <a:rPr lang="de-DE" dirty="0"/>
              <a:t>[i].</a:t>
            </a:r>
            <a:r>
              <a:rPr lang="de-DE" dirty="0" err="1"/>
              <a:t>sendAnEmail</a:t>
            </a:r>
            <a:r>
              <a:rPr lang="de-DE" dirty="0"/>
              <a:t>(„Hi!“);</a:t>
            </a:r>
          </a:p>
          <a:p>
            <a:r>
              <a:rPr lang="de-DE" dirty="0"/>
              <a:t>}</a:t>
            </a:r>
          </a:p>
          <a:p>
            <a:endParaRPr lang="de-DE" dirty="0"/>
          </a:p>
          <a:p>
            <a:r>
              <a:rPr lang="de-DE" dirty="0" err="1">
                <a:solidFill>
                  <a:srgbClr val="FF0000"/>
                </a:solidFill>
              </a:rPr>
              <a:t>somePeople</a:t>
            </a:r>
            <a:r>
              <a:rPr lang="de-DE" dirty="0">
                <a:solidFill>
                  <a:srgbClr val="FF0000"/>
                </a:solidFill>
              </a:rPr>
              <a:t>[1].</a:t>
            </a:r>
            <a:r>
              <a:rPr lang="de-DE" dirty="0" err="1">
                <a:solidFill>
                  <a:srgbClr val="FF0000"/>
                </a:solidFill>
              </a:rPr>
              <a:t>studentNumber</a:t>
            </a:r>
            <a:r>
              <a:rPr lang="de-DE" dirty="0">
                <a:solidFill>
                  <a:srgbClr val="FF0000"/>
                </a:solidFill>
              </a:rPr>
              <a:t> = 1234;</a:t>
            </a:r>
          </a:p>
        </p:txBody>
      </p:sp>
      <p:sp>
        <p:nvSpPr>
          <p:cNvPr id="5" name="Abgerundete rechteckige Legende 4">
            <a:extLst>
              <a:ext uri="{FF2B5EF4-FFF2-40B4-BE49-F238E27FC236}">
                <a16:creationId xmlns:a16="http://schemas.microsoft.com/office/drawing/2014/main" id="{5FA64D70-372F-6241-9696-D5E52DA645A3}"/>
              </a:ext>
            </a:extLst>
          </p:cNvPr>
          <p:cNvSpPr/>
          <p:nvPr/>
        </p:nvSpPr>
        <p:spPr>
          <a:xfrm>
            <a:off x="2198458" y="1343860"/>
            <a:ext cx="3897542" cy="1052511"/>
          </a:xfrm>
          <a:prstGeom prst="wedgeRoundRectCallout">
            <a:avLst>
              <a:gd name="adj1" fmla="val -23441"/>
              <a:gd name="adj2" fmla="val 807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Array mit 3 Personen:</a:t>
            </a:r>
          </a:p>
          <a:p>
            <a:r>
              <a:rPr lang="de-DE" dirty="0"/>
              <a:t>1 Student</a:t>
            </a:r>
          </a:p>
          <a:p>
            <a:r>
              <a:rPr lang="de-DE" dirty="0"/>
              <a:t>1 </a:t>
            </a:r>
            <a:r>
              <a:rPr lang="de-DE" dirty="0" err="1"/>
              <a:t>Teacher</a:t>
            </a:r>
            <a:endParaRPr lang="de-DE" dirty="0"/>
          </a:p>
          <a:p>
            <a:r>
              <a:rPr lang="de-DE" dirty="0"/>
              <a:t>1 Person ohne spezielle Eigenschaften</a:t>
            </a:r>
          </a:p>
        </p:txBody>
      </p:sp>
      <p:sp>
        <p:nvSpPr>
          <p:cNvPr id="6" name="Abgerundete rechteckige Legende 5">
            <a:extLst>
              <a:ext uri="{FF2B5EF4-FFF2-40B4-BE49-F238E27FC236}">
                <a16:creationId xmlns:a16="http://schemas.microsoft.com/office/drawing/2014/main" id="{F2B2CD7D-7F94-564C-B162-2D9BF64637F6}"/>
              </a:ext>
            </a:extLst>
          </p:cNvPr>
          <p:cNvSpPr/>
          <p:nvPr/>
        </p:nvSpPr>
        <p:spPr>
          <a:xfrm>
            <a:off x="5305943" y="3601386"/>
            <a:ext cx="5037945" cy="865683"/>
          </a:xfrm>
          <a:prstGeom prst="wedgeRoundRectCallout">
            <a:avLst>
              <a:gd name="adj1" fmla="val -67303"/>
              <a:gd name="adj2" fmla="val 604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Wir senden an jede Person eine E-Mail</a:t>
            </a:r>
          </a:p>
          <a:p>
            <a:pPr algn="ctr"/>
            <a:r>
              <a:rPr lang="de-DE" dirty="0"/>
              <a:t>Funktioniert, da die Funktion in der Basisklasse „Person“ definiert ist.</a:t>
            </a:r>
          </a:p>
        </p:txBody>
      </p:sp>
      <p:sp>
        <p:nvSpPr>
          <p:cNvPr id="7" name="Abgerundete rechteckige Legende 6">
            <a:extLst>
              <a:ext uri="{FF2B5EF4-FFF2-40B4-BE49-F238E27FC236}">
                <a16:creationId xmlns:a16="http://schemas.microsoft.com/office/drawing/2014/main" id="{F8313E61-B9CA-9646-BCB4-722305ED7ABB}"/>
              </a:ext>
            </a:extLst>
          </p:cNvPr>
          <p:cNvSpPr/>
          <p:nvPr/>
        </p:nvSpPr>
        <p:spPr>
          <a:xfrm>
            <a:off x="4886793" y="4830580"/>
            <a:ext cx="5457095" cy="869429"/>
          </a:xfrm>
          <a:prstGeom prst="wedgeRoundRectCallout">
            <a:avLst>
              <a:gd name="adj1" fmla="val -54321"/>
              <a:gd name="adj2" fmla="val 2025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Funktioniert nicht!</a:t>
            </a:r>
          </a:p>
          <a:p>
            <a:pPr algn="ctr"/>
            <a:r>
              <a:rPr lang="de-DE" dirty="0"/>
              <a:t>Compiler </a:t>
            </a:r>
            <a:r>
              <a:rPr lang="de-DE" dirty="0" err="1"/>
              <a:t>weiss</a:t>
            </a:r>
            <a:r>
              <a:rPr lang="de-DE" dirty="0"/>
              <a:t> nicht, dass in </a:t>
            </a:r>
            <a:r>
              <a:rPr lang="de-DE" dirty="0" err="1"/>
              <a:t>somePeople</a:t>
            </a:r>
            <a:r>
              <a:rPr lang="de-DE" dirty="0"/>
              <a:t>[1] ein Student gespeichert ist!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F4F3C78-FA76-5341-8955-DF104C88AAB7}"/>
              </a:ext>
            </a:extLst>
          </p:cNvPr>
          <p:cNvSpPr txBox="1"/>
          <p:nvPr/>
        </p:nvSpPr>
        <p:spPr>
          <a:xfrm>
            <a:off x="4147229" y="5855260"/>
            <a:ext cx="2834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Lösung folgt später: Pointer!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41C939E-70A6-1747-B82D-2F8326EA5DA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205927" y="1458560"/>
            <a:ext cx="5037945" cy="1374516"/>
          </a:xfrm>
          <a:prstGeom prst="rect">
            <a:avLst/>
          </a:prstGeom>
        </p:spPr>
      </p:pic>
      <p:sp>
        <p:nvSpPr>
          <p:cNvPr id="10" name="Rahmen 9">
            <a:extLst>
              <a:ext uri="{FF2B5EF4-FFF2-40B4-BE49-F238E27FC236}">
                <a16:creationId xmlns:a16="http://schemas.microsoft.com/office/drawing/2014/main" id="{4B1DBCF5-1EAC-EC46-84C9-CB617C2F3536}"/>
              </a:ext>
            </a:extLst>
          </p:cNvPr>
          <p:cNvSpPr/>
          <p:nvPr/>
        </p:nvSpPr>
        <p:spPr>
          <a:xfrm>
            <a:off x="8004748" y="2550851"/>
            <a:ext cx="1439055" cy="282225"/>
          </a:xfrm>
          <a:prstGeom prst="fram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44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D933B-9EFF-F74E-98F0-B8B49095C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Klassen – Vererbung (3)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FEDEE05-CA83-6845-AFA8-0996627BC06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83968"/>
            <a:ext cx="10899098" cy="473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65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E0B2B-7814-744E-AE5B-AF744B4BF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Verwendung virtueller Funktionen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ACE3030-4714-4C43-973A-E39F326DF58E}"/>
              </a:ext>
            </a:extLst>
          </p:cNvPr>
          <p:cNvSpPr txBox="1"/>
          <p:nvPr/>
        </p:nvSpPr>
        <p:spPr>
          <a:xfrm>
            <a:off x="838200" y="2274838"/>
            <a:ext cx="43727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Achtung: dieser Code funktioniert so nicht!!!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Person person1 = Student();</a:t>
            </a:r>
          </a:p>
          <a:p>
            <a:r>
              <a:rPr lang="de-DE" dirty="0"/>
              <a:t>Person person2 = </a:t>
            </a:r>
            <a:r>
              <a:rPr lang="de-DE" dirty="0" err="1"/>
              <a:t>Teacher</a:t>
            </a:r>
            <a:r>
              <a:rPr lang="de-DE" dirty="0"/>
              <a:t>();</a:t>
            </a:r>
          </a:p>
          <a:p>
            <a:endParaRPr lang="de-DE" dirty="0"/>
          </a:p>
          <a:p>
            <a:r>
              <a:rPr lang="de-DE" dirty="0"/>
              <a:t>person1.enterClassroom();</a:t>
            </a:r>
          </a:p>
          <a:p>
            <a:r>
              <a:rPr lang="de-DE" dirty="0"/>
              <a:t>person2.enterClassroom();</a:t>
            </a:r>
          </a:p>
        </p:txBody>
      </p:sp>
      <p:sp>
        <p:nvSpPr>
          <p:cNvPr id="5" name="Abgerundete rechteckige Legende 4">
            <a:extLst>
              <a:ext uri="{FF2B5EF4-FFF2-40B4-BE49-F238E27FC236}">
                <a16:creationId xmlns:a16="http://schemas.microsoft.com/office/drawing/2014/main" id="{79B6E99A-E3A3-E54B-8FE5-841A797B2806}"/>
              </a:ext>
            </a:extLst>
          </p:cNvPr>
          <p:cNvSpPr/>
          <p:nvPr/>
        </p:nvSpPr>
        <p:spPr>
          <a:xfrm>
            <a:off x="5771214" y="1690689"/>
            <a:ext cx="3957402" cy="2311686"/>
          </a:xfrm>
          <a:prstGeom prst="wedgeRoundRectCallout">
            <a:avLst>
              <a:gd name="adj1" fmla="val -110076"/>
              <a:gd name="adj2" fmla="val 576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person1 ist vom Typ Person</a:t>
            </a:r>
          </a:p>
          <a:p>
            <a:pPr algn="ctr"/>
            <a:r>
              <a:rPr lang="de-DE" dirty="0"/>
              <a:t>Der Typ Person delegiert die Funktion an den „echten“ Typen „Student“</a:t>
            </a:r>
          </a:p>
          <a:p>
            <a:pPr algn="ctr"/>
            <a:r>
              <a:rPr lang="de-DE" dirty="0"/>
              <a:t>z.B.:</a:t>
            </a:r>
          </a:p>
          <a:p>
            <a:pPr algn="ctr"/>
            <a:r>
              <a:rPr lang="de-DE" dirty="0"/>
              <a:t>Student wählt den hintersten freien Fensterplatz im Raum und versteckt sich hinter seinem Notebook.</a:t>
            </a:r>
          </a:p>
        </p:txBody>
      </p:sp>
      <p:sp>
        <p:nvSpPr>
          <p:cNvPr id="6" name="Abgerundete rechteckige Legende 5">
            <a:extLst>
              <a:ext uri="{FF2B5EF4-FFF2-40B4-BE49-F238E27FC236}">
                <a16:creationId xmlns:a16="http://schemas.microsoft.com/office/drawing/2014/main" id="{105DF968-7CED-BF47-A83F-88FC14DA7A48}"/>
              </a:ext>
            </a:extLst>
          </p:cNvPr>
          <p:cNvSpPr/>
          <p:nvPr/>
        </p:nvSpPr>
        <p:spPr>
          <a:xfrm>
            <a:off x="5081666" y="4583162"/>
            <a:ext cx="4287186" cy="1472864"/>
          </a:xfrm>
          <a:prstGeom prst="wedgeRoundRectCallout">
            <a:avLst>
              <a:gd name="adj1" fmla="val -86567"/>
              <a:gd name="adj2" fmla="val -616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Dito für „</a:t>
            </a:r>
            <a:r>
              <a:rPr lang="de-DE" dirty="0" err="1"/>
              <a:t>Teacher</a:t>
            </a:r>
            <a:r>
              <a:rPr lang="de-DE" dirty="0"/>
              <a:t>“:</a:t>
            </a:r>
          </a:p>
          <a:p>
            <a:pPr algn="ctr"/>
            <a:endParaRPr lang="de-DE" dirty="0"/>
          </a:p>
          <a:p>
            <a:pPr algn="ctr"/>
            <a:r>
              <a:rPr lang="de-DE" dirty="0"/>
              <a:t>Dozent entschuldigt sich für die Verspätung und beginnt mit dem Monolog.</a:t>
            </a:r>
          </a:p>
        </p:txBody>
      </p:sp>
    </p:spTree>
    <p:extLst>
      <p:ext uri="{BB962C8B-B14F-4D97-AF65-F5344CB8AC3E}">
        <p14:creationId xmlns:p14="http://schemas.microsoft.com/office/powerpoint/2010/main" val="3439038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6DE852-6691-7A4C-B3F4-25E7639B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Zusammenhang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0571523-8356-DA4B-B5DF-FB1707BC72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90687"/>
            <a:ext cx="10515600" cy="4425299"/>
          </a:xfrm>
          <a:prstGeom prst="rect">
            <a:avLst/>
          </a:prstGeom>
        </p:spPr>
      </p:pic>
      <p:sp>
        <p:nvSpPr>
          <p:cNvPr id="3" name="Rechteckige Legende 2">
            <a:extLst>
              <a:ext uri="{FF2B5EF4-FFF2-40B4-BE49-F238E27FC236}">
                <a16:creationId xmlns:a16="http://schemas.microsoft.com/office/drawing/2014/main" id="{4FE0A294-5F94-C64E-90E3-B0774ED68683}"/>
              </a:ext>
            </a:extLst>
          </p:cNvPr>
          <p:cNvSpPr/>
          <p:nvPr/>
        </p:nvSpPr>
        <p:spPr>
          <a:xfrm>
            <a:off x="342900" y="1387929"/>
            <a:ext cx="1567543" cy="947057"/>
          </a:xfrm>
          <a:prstGeom prst="wedgeRectCallout">
            <a:avLst>
              <a:gd name="adj1" fmla="val 1042"/>
              <a:gd name="adj2" fmla="val 728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Abstraktion </a:t>
            </a:r>
            <a:r>
              <a:rPr lang="de-DE" dirty="0" err="1"/>
              <a:t>Plugin</a:t>
            </a:r>
            <a:r>
              <a:rPr lang="de-DE" dirty="0"/>
              <a:t> SDKs (VST3, AU, …)</a:t>
            </a:r>
          </a:p>
        </p:txBody>
      </p:sp>
    </p:spTree>
    <p:extLst>
      <p:ext uri="{BB962C8B-B14F-4D97-AF65-F5344CB8AC3E}">
        <p14:creationId xmlns:p14="http://schemas.microsoft.com/office/powerpoint/2010/main" val="3228709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8AF248-6A0F-2B44-A519-8A23703FF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Fokus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3AF59A4-8915-7F4B-9AB8-D69BFC40685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00550"/>
            <a:ext cx="10854128" cy="3705771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2CC493D1-9894-9E47-86A0-9AE781701F85}"/>
              </a:ext>
            </a:extLst>
          </p:cNvPr>
          <p:cNvSpPr/>
          <p:nvPr/>
        </p:nvSpPr>
        <p:spPr>
          <a:xfrm>
            <a:off x="4257674" y="3054350"/>
            <a:ext cx="4157663" cy="171767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198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34ACE5-4913-E447-976E-66F13BD80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Übersetzungs-Prozess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5A1E229-862E-134F-90D1-FC782E7069D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73528" y="1650547"/>
            <a:ext cx="10880272" cy="471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56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DE1C7-1B5E-B647-AE4E-772F6CF81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.h / .</a:t>
            </a:r>
            <a:r>
              <a:rPr lang="de-DE" dirty="0" err="1"/>
              <a:t>cpp</a:t>
            </a:r>
            <a:r>
              <a:rPr lang="de-DE" dirty="0"/>
              <a:t> Files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5FF6A4-8EBD-8140-B82B-698F6A554D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Deklaration (.h)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93651B3-3978-ED47-AE68-9920707CA76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Beschreibt, was wir bieten werden.</a:t>
            </a:r>
          </a:p>
          <a:p>
            <a:endParaRPr lang="de-DE" dirty="0"/>
          </a:p>
          <a:p>
            <a:r>
              <a:rPr lang="de-DE" dirty="0"/>
              <a:t>Es gibt eine Funktion, die „</a:t>
            </a:r>
            <a:r>
              <a:rPr lang="de-DE" dirty="0" err="1"/>
              <a:t>TransformMyNumber</a:t>
            </a:r>
            <a:r>
              <a:rPr lang="de-DE" dirty="0"/>
              <a:t>“ </a:t>
            </a:r>
            <a:r>
              <a:rPr lang="de-DE" dirty="0" err="1"/>
              <a:t>heisst</a:t>
            </a:r>
            <a:r>
              <a:rPr lang="de-DE" dirty="0"/>
              <a:t>, eine Zahl als Eingabe erwartet und eine Zahl zurückliefert.</a:t>
            </a:r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02EC16-8DB7-F444-AD8B-67CB991CB0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Definition (.</a:t>
            </a:r>
            <a:r>
              <a:rPr lang="de-DE" dirty="0" err="1"/>
              <a:t>cpp</a:t>
            </a:r>
            <a:r>
              <a:rPr lang="de-DE" dirty="0"/>
              <a:t>)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4392718-0B81-0B45-99E5-D4019032C2E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/>
              <a:t>Definiert, wie es gemacht wird.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Die Funktion „</a:t>
            </a:r>
            <a:r>
              <a:rPr lang="de-DE" dirty="0" err="1"/>
              <a:t>TransformMyNumber</a:t>
            </a:r>
            <a:r>
              <a:rPr lang="de-DE" dirty="0"/>
              <a:t>“ liefert das Doppelte der Eingabe zurück.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4688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7D75C-5133-4047-8BEA-E29A3BF54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9F5D528-722E-584E-8A11-5DCD4173B7B4}"/>
              </a:ext>
            </a:extLst>
          </p:cNvPr>
          <p:cNvSpPr txBox="1"/>
          <p:nvPr/>
        </p:nvSpPr>
        <p:spPr>
          <a:xfrm>
            <a:off x="813641" y="1690688"/>
            <a:ext cx="3213316" cy="2585323"/>
          </a:xfrm>
          <a:prstGeom prst="rect">
            <a:avLst/>
          </a:prstGeom>
          <a:noFill/>
          <a:ln>
            <a:solidFill>
              <a:schemeClr val="accent1">
                <a:hueOff val="0"/>
                <a:satOff val="0"/>
                <a:lumOff val="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e-DE" b="1" u="sng" dirty="0" err="1"/>
              <a:t>Main.cpp</a:t>
            </a:r>
            <a:endParaRPr lang="de-DE" b="1" u="sng" dirty="0"/>
          </a:p>
          <a:p>
            <a:endParaRPr lang="de-DE" dirty="0"/>
          </a:p>
          <a:p>
            <a:r>
              <a:rPr lang="de-DE" dirty="0"/>
              <a:t>#</a:t>
            </a:r>
            <a:r>
              <a:rPr lang="de-DE" dirty="0" err="1"/>
              <a:t>include</a:t>
            </a:r>
            <a:r>
              <a:rPr lang="de-DE" dirty="0"/>
              <a:t> </a:t>
            </a:r>
            <a:r>
              <a:rPr lang="en-US" dirty="0"/>
              <a:t>“</a:t>
            </a:r>
            <a:r>
              <a:rPr lang="en-US" dirty="0" err="1"/>
              <a:t>MyLibrary.h</a:t>
            </a:r>
            <a:r>
              <a:rPr lang="en-US" dirty="0"/>
              <a:t>”</a:t>
            </a:r>
          </a:p>
          <a:p>
            <a:endParaRPr lang="en-US" dirty="0"/>
          </a:p>
          <a:p>
            <a:r>
              <a:rPr lang="en-US" dirty="0"/>
              <a:t>int main()</a:t>
            </a:r>
          </a:p>
          <a:p>
            <a:r>
              <a:rPr lang="en-US" dirty="0"/>
              <a:t>{</a:t>
            </a:r>
          </a:p>
          <a:p>
            <a:r>
              <a:rPr lang="en-US" dirty="0"/>
              <a:t>  int r = </a:t>
            </a:r>
            <a:r>
              <a:rPr lang="en-US" dirty="0" err="1"/>
              <a:t>transformMyNumber</a:t>
            </a:r>
            <a:r>
              <a:rPr lang="en-US" dirty="0"/>
              <a:t>(2);</a:t>
            </a:r>
          </a:p>
          <a:p>
            <a:r>
              <a:rPr lang="en-US" dirty="0"/>
              <a:t>  return r;</a:t>
            </a:r>
          </a:p>
          <a:p>
            <a:r>
              <a:rPr lang="en-US" dirty="0"/>
              <a:t>}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B3C0376-1CE6-9548-BD0C-599F0E8E2EFC}"/>
              </a:ext>
            </a:extLst>
          </p:cNvPr>
          <p:cNvSpPr txBox="1"/>
          <p:nvPr/>
        </p:nvSpPr>
        <p:spPr>
          <a:xfrm>
            <a:off x="813641" y="4705647"/>
            <a:ext cx="3113416" cy="923330"/>
          </a:xfrm>
          <a:prstGeom prst="rect">
            <a:avLst/>
          </a:prstGeom>
          <a:noFill/>
          <a:ln>
            <a:solidFill>
              <a:schemeClr val="accent1">
                <a:hueOff val="0"/>
                <a:satOff val="0"/>
                <a:lumOff val="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/>
              <a:t>MyLibrary.h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int </a:t>
            </a:r>
            <a:r>
              <a:rPr lang="en-US" dirty="0" err="1"/>
              <a:t>transformMyNumber</a:t>
            </a:r>
            <a:r>
              <a:rPr lang="en-US" dirty="0"/>
              <a:t>(int n);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3177DB-69C5-7641-986B-19FD4DCBA4A1}"/>
              </a:ext>
            </a:extLst>
          </p:cNvPr>
          <p:cNvSpPr txBox="1"/>
          <p:nvPr/>
        </p:nvSpPr>
        <p:spPr>
          <a:xfrm>
            <a:off x="8327459" y="3819292"/>
            <a:ext cx="3050900" cy="2308324"/>
          </a:xfrm>
          <a:prstGeom prst="rect">
            <a:avLst/>
          </a:prstGeom>
          <a:noFill/>
          <a:ln>
            <a:solidFill>
              <a:schemeClr val="accent1">
                <a:hueOff val="0"/>
                <a:satOff val="0"/>
                <a:lumOff val="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/>
              <a:t>MyLibrary.cpp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#include “</a:t>
            </a:r>
            <a:r>
              <a:rPr lang="en-US" dirty="0" err="1"/>
              <a:t>MyLibrary.h</a:t>
            </a:r>
            <a:r>
              <a:rPr lang="en-US" dirty="0"/>
              <a:t>”</a:t>
            </a:r>
          </a:p>
          <a:p>
            <a:endParaRPr lang="en-US" dirty="0"/>
          </a:p>
          <a:p>
            <a:r>
              <a:rPr lang="en-US" dirty="0"/>
              <a:t>int </a:t>
            </a:r>
            <a:r>
              <a:rPr lang="en-US" dirty="0" err="1"/>
              <a:t>transformMyNumber</a:t>
            </a:r>
            <a:r>
              <a:rPr lang="en-US" dirty="0"/>
              <a:t>(int n)</a:t>
            </a:r>
          </a:p>
          <a:p>
            <a:r>
              <a:rPr lang="en-US" dirty="0"/>
              <a:t>{</a:t>
            </a:r>
          </a:p>
          <a:p>
            <a:r>
              <a:rPr lang="en-US" dirty="0"/>
              <a:t>  return n * 2;</a:t>
            </a:r>
          </a:p>
          <a:p>
            <a:r>
              <a:rPr lang="en-US" dirty="0"/>
              <a:t>}</a:t>
            </a:r>
          </a:p>
        </p:txBody>
      </p:sp>
      <p:sp>
        <p:nvSpPr>
          <p:cNvPr id="8" name="Abgerundete rechteckige Legende 7">
            <a:extLst>
              <a:ext uri="{FF2B5EF4-FFF2-40B4-BE49-F238E27FC236}">
                <a16:creationId xmlns:a16="http://schemas.microsoft.com/office/drawing/2014/main" id="{F78D3913-288F-2C48-9831-785E25926378}"/>
              </a:ext>
            </a:extLst>
          </p:cNvPr>
          <p:cNvSpPr/>
          <p:nvPr/>
        </p:nvSpPr>
        <p:spPr>
          <a:xfrm>
            <a:off x="4567003" y="824765"/>
            <a:ext cx="2473377" cy="2158584"/>
          </a:xfrm>
          <a:prstGeom prst="wedgeRoundRectCallout">
            <a:avLst>
              <a:gd name="adj1" fmla="val -109923"/>
              <a:gd name="adj2" fmla="val 2291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Wir importieren die Deklarationen von </a:t>
            </a:r>
            <a:r>
              <a:rPr lang="de-DE" dirty="0" err="1"/>
              <a:t>MyLibrary.h</a:t>
            </a:r>
            <a:r>
              <a:rPr lang="de-DE" dirty="0"/>
              <a:t> und glauben daran, dass der Inhalt irgendwo definiert ist.</a:t>
            </a:r>
          </a:p>
        </p:txBody>
      </p:sp>
      <p:sp>
        <p:nvSpPr>
          <p:cNvPr id="9" name="Abgerundete rechteckige Legende 8">
            <a:extLst>
              <a:ext uri="{FF2B5EF4-FFF2-40B4-BE49-F238E27FC236}">
                <a16:creationId xmlns:a16="http://schemas.microsoft.com/office/drawing/2014/main" id="{3EDB6175-DCED-3F48-ACD2-507B7CEACF94}"/>
              </a:ext>
            </a:extLst>
          </p:cNvPr>
          <p:cNvSpPr/>
          <p:nvPr/>
        </p:nvSpPr>
        <p:spPr>
          <a:xfrm>
            <a:off x="4567003" y="3008728"/>
            <a:ext cx="2473377" cy="1503311"/>
          </a:xfrm>
          <a:prstGeom prst="wedgeRoundRectCallout">
            <a:avLst>
              <a:gd name="adj1" fmla="val -75377"/>
              <a:gd name="adj2" fmla="val -2500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Wir verwenden die Funktion, von der wir aus </a:t>
            </a:r>
            <a:r>
              <a:rPr lang="de-DE" dirty="0" err="1"/>
              <a:t>MyLibrary.h</a:t>
            </a:r>
            <a:r>
              <a:rPr lang="de-DE" dirty="0"/>
              <a:t> wissen, wie sie aussieht.</a:t>
            </a:r>
          </a:p>
        </p:txBody>
      </p:sp>
      <p:sp>
        <p:nvSpPr>
          <p:cNvPr id="10" name="Abgerundete rechteckige Legende 9">
            <a:extLst>
              <a:ext uri="{FF2B5EF4-FFF2-40B4-BE49-F238E27FC236}">
                <a16:creationId xmlns:a16="http://schemas.microsoft.com/office/drawing/2014/main" id="{30A8C6B4-95DB-B14E-8C8C-45271D57224E}"/>
              </a:ext>
            </a:extLst>
          </p:cNvPr>
          <p:cNvSpPr/>
          <p:nvPr/>
        </p:nvSpPr>
        <p:spPr>
          <a:xfrm>
            <a:off x="4567003" y="4705647"/>
            <a:ext cx="2473377" cy="1327587"/>
          </a:xfrm>
          <a:prstGeom prst="wedgeRoundRectCallout">
            <a:avLst>
              <a:gd name="adj1" fmla="val -77195"/>
              <a:gd name="adj2" fmla="val 745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Behauptung, dass es irgendwo eine Definition dieser Funktion geben wird.</a:t>
            </a:r>
          </a:p>
        </p:txBody>
      </p:sp>
      <p:sp>
        <p:nvSpPr>
          <p:cNvPr id="11" name="Abgerundete rechteckige Legende 10">
            <a:extLst>
              <a:ext uri="{FF2B5EF4-FFF2-40B4-BE49-F238E27FC236}">
                <a16:creationId xmlns:a16="http://schemas.microsoft.com/office/drawing/2014/main" id="{40B8906D-2A0E-424B-8DEE-590B23EE4566}"/>
              </a:ext>
            </a:extLst>
          </p:cNvPr>
          <p:cNvSpPr/>
          <p:nvPr/>
        </p:nvSpPr>
        <p:spPr>
          <a:xfrm>
            <a:off x="7379532" y="862125"/>
            <a:ext cx="2473377" cy="1327587"/>
          </a:xfrm>
          <a:prstGeom prst="wedgeRoundRectCallout">
            <a:avLst>
              <a:gd name="adj1" fmla="val -11134"/>
              <a:gd name="adj2" fmla="val 23102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Import der Deklaration, damit der Compiler </a:t>
            </a:r>
            <a:r>
              <a:rPr lang="de-DE" dirty="0" err="1"/>
              <a:t>weiss</a:t>
            </a:r>
            <a:r>
              <a:rPr lang="de-DE" dirty="0"/>
              <a:t>, was wir definieren werden.</a:t>
            </a:r>
          </a:p>
        </p:txBody>
      </p:sp>
      <p:sp>
        <p:nvSpPr>
          <p:cNvPr id="12" name="Abgerundete rechteckige Legende 11">
            <a:extLst>
              <a:ext uri="{FF2B5EF4-FFF2-40B4-BE49-F238E27FC236}">
                <a16:creationId xmlns:a16="http://schemas.microsoft.com/office/drawing/2014/main" id="{7B109039-79AC-8246-8604-3A15EE3AD20F}"/>
              </a:ext>
            </a:extLst>
          </p:cNvPr>
          <p:cNvSpPr/>
          <p:nvPr/>
        </p:nvSpPr>
        <p:spPr>
          <a:xfrm>
            <a:off x="9195840" y="2319555"/>
            <a:ext cx="2473377" cy="1327587"/>
          </a:xfrm>
          <a:prstGeom prst="wedgeRoundRectCallout">
            <a:avLst>
              <a:gd name="adj1" fmla="val 17351"/>
              <a:gd name="adj2" fmla="val 150854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Und hier definieren wir, was die Funktion macht.</a:t>
            </a:r>
          </a:p>
        </p:txBody>
      </p:sp>
    </p:spTree>
    <p:extLst>
      <p:ext uri="{BB962C8B-B14F-4D97-AF65-F5344CB8AC3E}">
        <p14:creationId xmlns:p14="http://schemas.microsoft.com/office/powerpoint/2010/main" val="3614836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3FF270-03B0-D844-9EB3-BC8BC5C59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(Fortsetzung)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54B50DB-6609-FB46-A525-653FB6E5C8BA}"/>
              </a:ext>
            </a:extLst>
          </p:cNvPr>
          <p:cNvSpPr txBox="1"/>
          <p:nvPr/>
        </p:nvSpPr>
        <p:spPr>
          <a:xfrm>
            <a:off x="2848131" y="1903752"/>
            <a:ext cx="2263515" cy="12003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Maschinencode</a:t>
            </a:r>
          </a:p>
          <a:p>
            <a:pPr algn="ctr"/>
            <a:r>
              <a:rPr lang="de-DE" sz="2400" dirty="0"/>
              <a:t>aus </a:t>
            </a:r>
          </a:p>
          <a:p>
            <a:pPr algn="ctr"/>
            <a:r>
              <a:rPr lang="de-DE" sz="2400" dirty="0" err="1"/>
              <a:t>main.cpp</a:t>
            </a:r>
            <a:endParaRPr lang="de-DE" sz="24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06F532E-51CB-3442-BD79-F4DA0C1B20D3}"/>
              </a:ext>
            </a:extLst>
          </p:cNvPr>
          <p:cNvSpPr txBox="1"/>
          <p:nvPr/>
        </p:nvSpPr>
        <p:spPr>
          <a:xfrm>
            <a:off x="2848131" y="3615128"/>
            <a:ext cx="2263515" cy="12003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Maschinencode</a:t>
            </a:r>
          </a:p>
          <a:p>
            <a:pPr algn="ctr"/>
            <a:r>
              <a:rPr lang="de-DE" sz="2400" dirty="0"/>
              <a:t>aus </a:t>
            </a:r>
          </a:p>
          <a:p>
            <a:pPr algn="ctr"/>
            <a:r>
              <a:rPr lang="de-DE" sz="2400" dirty="0" err="1"/>
              <a:t>MyLibrary.cpp</a:t>
            </a:r>
            <a:endParaRPr lang="de-DE" sz="2400" dirty="0"/>
          </a:p>
        </p:txBody>
      </p:sp>
      <p:sp>
        <p:nvSpPr>
          <p:cNvPr id="6" name="Abgerundete rechteckige Legende 5">
            <a:extLst>
              <a:ext uri="{FF2B5EF4-FFF2-40B4-BE49-F238E27FC236}">
                <a16:creationId xmlns:a16="http://schemas.microsoft.com/office/drawing/2014/main" id="{0FAB7E95-2AF4-964D-A4DD-29EBFB36794E}"/>
              </a:ext>
            </a:extLst>
          </p:cNvPr>
          <p:cNvSpPr/>
          <p:nvPr/>
        </p:nvSpPr>
        <p:spPr>
          <a:xfrm>
            <a:off x="838200" y="3810557"/>
            <a:ext cx="1454046" cy="1603948"/>
          </a:xfrm>
          <a:prstGeom prst="wedgeRoundRectCallout">
            <a:avLst>
              <a:gd name="adj1" fmla="val 88446"/>
              <a:gd name="adj2" fmla="val -77687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Compiler generiert die beiden Pakete</a:t>
            </a:r>
          </a:p>
        </p:txBody>
      </p:sp>
      <p:sp>
        <p:nvSpPr>
          <p:cNvPr id="7" name="Richtungspfeil 6">
            <a:extLst>
              <a:ext uri="{FF2B5EF4-FFF2-40B4-BE49-F238E27FC236}">
                <a16:creationId xmlns:a16="http://schemas.microsoft.com/office/drawing/2014/main" id="{6E836BF7-FCF5-174C-9F4A-B046C9DCF071}"/>
              </a:ext>
            </a:extLst>
          </p:cNvPr>
          <p:cNvSpPr/>
          <p:nvPr/>
        </p:nvSpPr>
        <p:spPr>
          <a:xfrm>
            <a:off x="5321508" y="2758190"/>
            <a:ext cx="1933731" cy="145710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Linker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194BE6F-48AE-6343-947E-E8D4A42AEB21}"/>
              </a:ext>
            </a:extLst>
          </p:cNvPr>
          <p:cNvSpPr txBox="1"/>
          <p:nvPr/>
        </p:nvSpPr>
        <p:spPr>
          <a:xfrm>
            <a:off x="7662471" y="3013501"/>
            <a:ext cx="2785672" cy="83099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err="1"/>
              <a:t>Zusammengesetzer</a:t>
            </a:r>
            <a:r>
              <a:rPr lang="de-DE" sz="2400" dirty="0"/>
              <a:t> Maschinencode</a:t>
            </a:r>
          </a:p>
        </p:txBody>
      </p:sp>
      <p:sp>
        <p:nvSpPr>
          <p:cNvPr id="9" name="Abgerundete rechteckige Legende 8">
            <a:extLst>
              <a:ext uri="{FF2B5EF4-FFF2-40B4-BE49-F238E27FC236}">
                <a16:creationId xmlns:a16="http://schemas.microsoft.com/office/drawing/2014/main" id="{CDEA4B75-AD68-A346-BA3D-7F0C60886809}"/>
              </a:ext>
            </a:extLst>
          </p:cNvPr>
          <p:cNvSpPr/>
          <p:nvPr/>
        </p:nvSpPr>
        <p:spPr>
          <a:xfrm>
            <a:off x="8328284" y="4215292"/>
            <a:ext cx="1454046" cy="1603948"/>
          </a:xfrm>
          <a:prstGeom prst="wedgeRoundRectCallout">
            <a:avLst>
              <a:gd name="adj1" fmla="val -25987"/>
              <a:gd name="adj2" fmla="val -79556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Das kann jetzt ausgeführt werden</a:t>
            </a:r>
          </a:p>
        </p:txBody>
      </p:sp>
    </p:spTree>
    <p:extLst>
      <p:ext uri="{BB962C8B-B14F-4D97-AF65-F5344CB8AC3E}">
        <p14:creationId xmlns:p14="http://schemas.microsoft.com/office/powerpoint/2010/main" val="920935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3D9951-E3E5-D448-A567-BF240B1EC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Datentypen (Ganzzahlen)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9F17FEE4-BBCF-EE4F-96BF-0C104E5C28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3043537"/>
              </p:ext>
            </p:extLst>
          </p:nvPr>
        </p:nvGraphicFramePr>
        <p:xfrm>
          <a:off x="838199" y="1825625"/>
          <a:ext cx="10734208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9322">
                  <a:extLst>
                    <a:ext uri="{9D8B030D-6E8A-4147-A177-3AD203B41FA5}">
                      <a16:colId xmlns:a16="http://schemas.microsoft.com/office/drawing/2014/main" val="2758536392"/>
                    </a:ext>
                  </a:extLst>
                </a:gridCol>
                <a:gridCol w="2863122">
                  <a:extLst>
                    <a:ext uri="{9D8B030D-6E8A-4147-A177-3AD203B41FA5}">
                      <a16:colId xmlns:a16="http://schemas.microsoft.com/office/drawing/2014/main" val="1807005493"/>
                    </a:ext>
                  </a:extLst>
                </a:gridCol>
                <a:gridCol w="2863121">
                  <a:extLst>
                    <a:ext uri="{9D8B030D-6E8A-4147-A177-3AD203B41FA5}">
                      <a16:colId xmlns:a16="http://schemas.microsoft.com/office/drawing/2014/main" val="1353370908"/>
                    </a:ext>
                  </a:extLst>
                </a:gridCol>
                <a:gridCol w="2068643">
                  <a:extLst>
                    <a:ext uri="{9D8B030D-6E8A-4147-A177-3AD203B41FA5}">
                      <a16:colId xmlns:a16="http://schemas.microsoft.com/office/drawing/2014/main" val="3615800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b="1" dirty="0">
                          <a:effectLst/>
                        </a:rPr>
                        <a:t>C++ Datentyp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b="1" dirty="0">
                          <a:effectLst/>
                        </a:rPr>
                        <a:t>Kleinster Wert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b="1" dirty="0">
                          <a:effectLst/>
                        </a:rPr>
                        <a:t>Grösster Wert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b="1" dirty="0">
                          <a:effectLst/>
                        </a:rPr>
                        <a:t>Speicherplatzbedarf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2141428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bool</a:t>
                      </a:r>
                      <a:endParaRPr lang="de-CH" sz="1600" dirty="0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0 (false)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1 (true)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>
                          <a:solidFill>
                            <a:srgbClr val="FF0000"/>
                          </a:solidFill>
                          <a:effectLst/>
                        </a:rPr>
                        <a:t>8 Bit, 1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3246527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char</a:t>
                      </a:r>
                      <a:r>
                        <a:rPr lang="de-CH" sz="1600" dirty="0">
                          <a:effectLst/>
                        </a:rPr>
                        <a:t>, int8_t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-128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+127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8 Bit, 1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2764124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unsigned</a:t>
                      </a:r>
                      <a:r>
                        <a:rPr lang="de-CH" sz="1600" dirty="0">
                          <a:effectLst/>
                        </a:rPr>
                        <a:t> </a:t>
                      </a:r>
                      <a:r>
                        <a:rPr lang="de-CH" sz="1600" dirty="0" err="1">
                          <a:effectLst/>
                        </a:rPr>
                        <a:t>char</a:t>
                      </a:r>
                      <a:r>
                        <a:rPr lang="de-CH" sz="1600" dirty="0">
                          <a:effectLst/>
                        </a:rPr>
                        <a:t>, uint8_t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0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255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8 Bit, 1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2773014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short</a:t>
                      </a:r>
                      <a:r>
                        <a:rPr lang="de-CH" sz="1600" dirty="0">
                          <a:effectLst/>
                        </a:rPr>
                        <a:t>, int16_t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-32.768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+32.767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>
                          <a:effectLst/>
                        </a:rPr>
                        <a:t>16 Bit, 2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2334533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unsigned</a:t>
                      </a:r>
                      <a:r>
                        <a:rPr lang="de-CH" sz="1600" dirty="0">
                          <a:effectLst/>
                        </a:rPr>
                        <a:t> </a:t>
                      </a:r>
                      <a:r>
                        <a:rPr lang="de-CH" sz="1600" dirty="0" err="1">
                          <a:effectLst/>
                        </a:rPr>
                        <a:t>int</a:t>
                      </a:r>
                      <a:r>
                        <a:rPr lang="de-CH" sz="1600" dirty="0">
                          <a:effectLst/>
                        </a:rPr>
                        <a:t>, uint16_t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0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65.535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16 Bit, 2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506012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int</a:t>
                      </a:r>
                      <a:r>
                        <a:rPr lang="de-CH" sz="1600" dirty="0">
                          <a:effectLst/>
                        </a:rPr>
                        <a:t>, </a:t>
                      </a:r>
                      <a:r>
                        <a:rPr lang="de-CH" sz="1600" dirty="0" err="1">
                          <a:effectLst/>
                        </a:rPr>
                        <a:t>long</a:t>
                      </a:r>
                      <a:r>
                        <a:rPr lang="de-CH" sz="1600" dirty="0">
                          <a:effectLst/>
                        </a:rPr>
                        <a:t>, int32_t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>
                          <a:effectLst/>
                        </a:rPr>
                        <a:t>-2.147.483.648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+2.147.483.647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32 Bit, 4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856549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unsigned</a:t>
                      </a:r>
                      <a:r>
                        <a:rPr lang="de-CH" sz="1600" dirty="0">
                          <a:effectLst/>
                        </a:rPr>
                        <a:t> </a:t>
                      </a:r>
                      <a:r>
                        <a:rPr lang="de-CH" sz="1600" dirty="0" err="1">
                          <a:effectLst/>
                        </a:rPr>
                        <a:t>int</a:t>
                      </a:r>
                      <a:r>
                        <a:rPr lang="de-CH" sz="1600" dirty="0">
                          <a:effectLst/>
                        </a:rPr>
                        <a:t>, uint32_t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0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4.294.967.295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32 Bit, 4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1661168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long</a:t>
                      </a:r>
                      <a:r>
                        <a:rPr lang="de-CH" sz="1600" dirty="0">
                          <a:effectLst/>
                        </a:rPr>
                        <a:t> </a:t>
                      </a:r>
                      <a:r>
                        <a:rPr lang="de-CH" sz="1600" dirty="0" err="1">
                          <a:effectLst/>
                        </a:rPr>
                        <a:t>long</a:t>
                      </a:r>
                      <a:r>
                        <a:rPr lang="de-CH" sz="1600" dirty="0">
                          <a:effectLst/>
                        </a:rPr>
                        <a:t>, int64_t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-9.223.372.036.854.775.808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+9.223.372.036.854.775.807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64 Bit, 8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1233223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 err="1">
                          <a:effectLst/>
                        </a:rPr>
                        <a:t>unsigned</a:t>
                      </a:r>
                      <a:r>
                        <a:rPr lang="de-CH" sz="1600" dirty="0">
                          <a:effectLst/>
                        </a:rPr>
                        <a:t> </a:t>
                      </a:r>
                      <a:r>
                        <a:rPr lang="de-CH" sz="1600" dirty="0" err="1">
                          <a:effectLst/>
                        </a:rPr>
                        <a:t>long</a:t>
                      </a:r>
                      <a:r>
                        <a:rPr lang="de-CH" sz="1600" dirty="0">
                          <a:effectLst/>
                        </a:rPr>
                        <a:t> </a:t>
                      </a:r>
                      <a:r>
                        <a:rPr lang="de-CH" sz="1600" dirty="0" err="1">
                          <a:effectLst/>
                        </a:rPr>
                        <a:t>long</a:t>
                      </a:r>
                      <a:r>
                        <a:rPr lang="de-CH" sz="1600" dirty="0">
                          <a:effectLst/>
                        </a:rPr>
                        <a:t>, uint64_t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>
                          <a:effectLst/>
                        </a:rPr>
                        <a:t>0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>
                          <a:effectLst/>
                        </a:rPr>
                        <a:t>18.446.744.073.709.551.615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sz="1600" dirty="0">
                          <a:effectLst/>
                        </a:rPr>
                        <a:t>64 Bit, 8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3123232045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FAE8D8C6-FB5A-2940-AFE4-C935AC254DBC}"/>
              </a:ext>
            </a:extLst>
          </p:cNvPr>
          <p:cNvSpPr txBox="1"/>
          <p:nvPr/>
        </p:nvSpPr>
        <p:spPr>
          <a:xfrm>
            <a:off x="3363264" y="5922962"/>
            <a:ext cx="5550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Historisch bedingt: Viele Namen für den gleichen Typen!</a:t>
            </a:r>
          </a:p>
        </p:txBody>
      </p:sp>
    </p:spTree>
    <p:extLst>
      <p:ext uri="{BB962C8B-B14F-4D97-AF65-F5344CB8AC3E}">
        <p14:creationId xmlns:p14="http://schemas.microsoft.com/office/powerpoint/2010/main" val="1336976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F60E8F-4017-7144-A5B9-75876588C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Datentypen (</a:t>
            </a:r>
            <a:r>
              <a:rPr lang="de-DE" dirty="0" err="1"/>
              <a:t>Fliesskomma</a:t>
            </a:r>
            <a:r>
              <a:rPr lang="de-DE" dirty="0"/>
              <a:t>)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245C7865-14A6-6D4D-8A94-D4788E2A80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5096394"/>
              </p:ext>
            </p:extLst>
          </p:nvPr>
        </p:nvGraphicFramePr>
        <p:xfrm>
          <a:off x="838200" y="1825625"/>
          <a:ext cx="1051560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236">
                  <a:extLst>
                    <a:ext uri="{9D8B030D-6E8A-4147-A177-3AD203B41FA5}">
                      <a16:colId xmlns:a16="http://schemas.microsoft.com/office/drawing/2014/main" val="616912693"/>
                    </a:ext>
                  </a:extLst>
                </a:gridCol>
                <a:gridCol w="1364105">
                  <a:extLst>
                    <a:ext uri="{9D8B030D-6E8A-4147-A177-3AD203B41FA5}">
                      <a16:colId xmlns:a16="http://schemas.microsoft.com/office/drawing/2014/main" val="582559064"/>
                    </a:ext>
                  </a:extLst>
                </a:gridCol>
                <a:gridCol w="2803161">
                  <a:extLst>
                    <a:ext uri="{9D8B030D-6E8A-4147-A177-3AD203B41FA5}">
                      <a16:colId xmlns:a16="http://schemas.microsoft.com/office/drawing/2014/main" val="1424445208"/>
                    </a:ext>
                  </a:extLst>
                </a:gridCol>
                <a:gridCol w="2699978">
                  <a:extLst>
                    <a:ext uri="{9D8B030D-6E8A-4147-A177-3AD203B41FA5}">
                      <a16:colId xmlns:a16="http://schemas.microsoft.com/office/drawing/2014/main" val="277737630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58219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b="1" dirty="0">
                          <a:effectLst/>
                        </a:rPr>
                        <a:t>C++ Datentyp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b="1">
                          <a:effectLst/>
                        </a:rPr>
                        <a:t>Genauigkeit</a:t>
                      </a:r>
                      <a:endParaRPr lang="de-CH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b="1" dirty="0">
                          <a:effectLst/>
                        </a:rPr>
                        <a:t>Kleinster möglicher Wert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b="1" dirty="0">
                          <a:effectLst/>
                        </a:rPr>
                        <a:t>Größter möglicher Wert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b="1" dirty="0">
                          <a:effectLst/>
                        </a:rPr>
                        <a:t>Speicherplatzbedarf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4033407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 err="1">
                          <a:effectLst/>
                        </a:rPr>
                        <a:t>float</a:t>
                      </a:r>
                      <a:endParaRPr lang="de-CH" dirty="0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>
                          <a:effectLst/>
                        </a:rPr>
                        <a:t>6 Stellen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-3.4E+38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+3.4E+38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>
                          <a:effectLst/>
                        </a:rPr>
                        <a:t>32 Bit, 4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3708676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double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>
                          <a:effectLst/>
                        </a:rPr>
                        <a:t>15 Stellen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-1.7E+308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+1.7E+308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>
                          <a:effectLst/>
                        </a:rPr>
                        <a:t>64 Bit, 8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1687473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 err="1">
                          <a:effectLst/>
                        </a:rPr>
                        <a:t>long</a:t>
                      </a:r>
                      <a:r>
                        <a:rPr lang="de-CH" dirty="0">
                          <a:effectLst/>
                        </a:rPr>
                        <a:t> double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19 Stellen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-1.1E+4932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+1.1E+4932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CH" dirty="0">
                          <a:effectLst/>
                        </a:rPr>
                        <a:t>80 Bit, 10 Byte</a:t>
                      </a: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658251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960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C9994CE-CD4B-BD40-BD0F-44B1A27BBFE8}">
  <we:reference id="wa200000113" version="1.0.0.0" store="de-DE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1241</Words>
  <Application>Microsoft Macintosh PowerPoint</Application>
  <PresentationFormat>Breitbild</PresentationFormat>
  <Paragraphs>271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</vt:lpstr>
      <vt:lpstr>Theorie Block 2</vt:lpstr>
      <vt:lpstr>Repetition – Fokus heute</vt:lpstr>
      <vt:lpstr>Fokus</vt:lpstr>
      <vt:lpstr>Übersetzungs-Prozess</vt:lpstr>
      <vt:lpstr>.h / .cpp Files</vt:lpstr>
      <vt:lpstr>Beispiel</vt:lpstr>
      <vt:lpstr>Beispiel (Fortsetzung)</vt:lpstr>
      <vt:lpstr>Datentypen (Ganzzahlen)</vt:lpstr>
      <vt:lpstr>Datentypen (Fliesskomma)</vt:lpstr>
      <vt:lpstr>Datentyp auto</vt:lpstr>
      <vt:lpstr>Datentypen - Rechenbeispiele</vt:lpstr>
      <vt:lpstr>Komplexere Datentypen</vt:lpstr>
      <vt:lpstr>Schleifen</vt:lpstr>
      <vt:lpstr>Schleifen - Fallen</vt:lpstr>
      <vt:lpstr>Schleifen - Auflösung</vt:lpstr>
      <vt:lpstr>Klassen - Objekte</vt:lpstr>
      <vt:lpstr>Klassen - Beispiele</vt:lpstr>
      <vt:lpstr>Klassen – Vererbung (1)</vt:lpstr>
      <vt:lpstr>Klassen – Vererbung (2)</vt:lpstr>
      <vt:lpstr>Verwenden der Basisklasse</vt:lpstr>
      <vt:lpstr>Klassen – Vererbung (3)</vt:lpstr>
      <vt:lpstr>Verwendung virtueller Funktionen</vt:lpstr>
      <vt:lpstr>Zusammenhang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 Block 2</dc:title>
  <dc:creator>Microsoft Office User</dc:creator>
  <cp:lastModifiedBy>Microsoft Office User</cp:lastModifiedBy>
  <cp:revision>73</cp:revision>
  <dcterms:created xsi:type="dcterms:W3CDTF">2021-03-04T22:45:57Z</dcterms:created>
  <dcterms:modified xsi:type="dcterms:W3CDTF">2021-03-22T12:12:17Z</dcterms:modified>
</cp:coreProperties>
</file>